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35"/>
  </p:notesMasterIdLst>
  <p:handoutMasterIdLst>
    <p:handoutMasterId r:id="rId36"/>
  </p:handoutMasterIdLst>
  <p:sldIdLst>
    <p:sldId id="274" r:id="rId3"/>
    <p:sldId id="276" r:id="rId4"/>
    <p:sldId id="403" r:id="rId5"/>
    <p:sldId id="420" r:id="rId6"/>
    <p:sldId id="423" r:id="rId7"/>
    <p:sldId id="461" r:id="rId8"/>
    <p:sldId id="418" r:id="rId9"/>
    <p:sldId id="426" r:id="rId10"/>
    <p:sldId id="429" r:id="rId11"/>
    <p:sldId id="432" r:id="rId12"/>
    <p:sldId id="433" r:id="rId13"/>
    <p:sldId id="452" r:id="rId14"/>
    <p:sldId id="453" r:id="rId15"/>
    <p:sldId id="437" r:id="rId16"/>
    <p:sldId id="438" r:id="rId17"/>
    <p:sldId id="431" r:id="rId18"/>
    <p:sldId id="441" r:id="rId19"/>
    <p:sldId id="442" r:id="rId20"/>
    <p:sldId id="463" r:id="rId21"/>
    <p:sldId id="462" r:id="rId22"/>
    <p:sldId id="454" r:id="rId23"/>
    <p:sldId id="455" r:id="rId24"/>
    <p:sldId id="443" r:id="rId25"/>
    <p:sldId id="444" r:id="rId26"/>
    <p:sldId id="447" r:id="rId27"/>
    <p:sldId id="448" r:id="rId28"/>
    <p:sldId id="450" r:id="rId29"/>
    <p:sldId id="451" r:id="rId30"/>
    <p:sldId id="349" r:id="rId31"/>
    <p:sldId id="458" r:id="rId32"/>
    <p:sldId id="459" r:id="rId33"/>
    <p:sldId id="460" r:id="rId3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274"/>
            <p14:sldId id="276"/>
            <p14:sldId id="403"/>
          </p14:sldIdLst>
        </p14:section>
        <p14:section name="Query Basics" id="{54083675-7767-4D3E-A81A-34053BCA503C}">
          <p14:sldIdLst>
            <p14:sldId id="420"/>
            <p14:sldId id="423"/>
            <p14:sldId id="461"/>
          </p14:sldIdLst>
        </p14:section>
        <p14:section name="Retrieving Data" id="{8C9B2028-B8F2-44DB-8E62-CCC941262FD0}">
          <p14:sldIdLst>
            <p14:sldId id="418"/>
            <p14:sldId id="426"/>
            <p14:sldId id="429"/>
            <p14:sldId id="432"/>
            <p14:sldId id="433"/>
            <p14:sldId id="452"/>
            <p14:sldId id="453"/>
            <p14:sldId id="437"/>
            <p14:sldId id="438"/>
            <p14:sldId id="431"/>
            <p14:sldId id="441"/>
            <p14:sldId id="442"/>
            <p14:sldId id="463"/>
            <p14:sldId id="462"/>
            <p14:sldId id="454"/>
            <p14:sldId id="455"/>
          </p14:sldIdLst>
        </p14:section>
        <p14:section name="Writing Data" id="{A8DE8DEC-D481-4F4E-AD76-C7F7EB860802}">
          <p14:sldIdLst>
            <p14:sldId id="443"/>
            <p14:sldId id="444"/>
            <p14:sldId id="447"/>
          </p14:sldIdLst>
        </p14:section>
        <p14:section name="Updating and Deleting" id="{98F96385-65F2-4689-BF84-EC8DFAD50B98}">
          <p14:sldIdLst>
            <p14:sldId id="448"/>
            <p14:sldId id="450"/>
            <p14:sldId id="451"/>
          </p14:sldIdLst>
        </p14:section>
        <p14:section name="Conclusion" id="{10E03AB1-9AA8-4E86-9A64-D741901E50A2}">
          <p14:sldIdLst>
            <p14:sldId id="349"/>
            <p14:sldId id="458"/>
            <p14:sldId id="459"/>
            <p14:sldId id="460"/>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D60"/>
    <a:srgbClr val="3BABFF"/>
    <a:srgbClr val="D9D5C7"/>
    <a:srgbClr val="643F07"/>
    <a:srgbClr val="005828"/>
    <a:srgbClr val="00B050"/>
    <a:srgbClr val="003760"/>
    <a:srgbClr val="0070C0"/>
    <a:srgbClr val="C6C0AA"/>
    <a:srgbClr val="FFF0D9"/>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44" autoAdjust="0"/>
    <p:restoredTop sz="78080" autoAdjust="0"/>
  </p:normalViewPr>
  <p:slideViewPr>
    <p:cSldViewPr>
      <p:cViewPr varScale="1">
        <p:scale>
          <a:sx n="71" d="100"/>
          <a:sy n="71" d="100"/>
        </p:scale>
        <p:origin x="84" y="96"/>
      </p:cViewPr>
      <p:guideLst>
        <p:guide orient="horz" pos="2160"/>
        <p:guide pos="3839"/>
      </p:guideLst>
    </p:cSldViewPr>
  </p:slideViewPr>
  <p:outlineViewPr>
    <p:cViewPr>
      <p:scale>
        <a:sx n="33" d="100"/>
        <a:sy n="33" d="100"/>
      </p:scale>
      <p:origin x="0" y="-6192"/>
    </p:cViewPr>
    <p:sldLst>
      <p:sld r:id="rId1" collapse="1"/>
      <p:sld r:id="rId2" collapse="1"/>
      <p:sld r:id="rId3" collapse="1"/>
    </p:sldLst>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slide" Target="slides/slide9.xml"/><Relationship Id="rId1"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8/7/2017</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8/7/2017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AD25F89-D88C-455F-8A69-83D987A61408}" type="slidenum">
              <a:rPr lang="en-US"/>
              <a:pPr/>
              <a:t>17</a:t>
            </a:fld>
            <a:r>
              <a:rPr lang="en-US" dirty="0"/>
              <a:t>##</a:t>
            </a:r>
            <a:endParaRPr lang="en-US" sz="1100" dirty="0"/>
          </a:p>
        </p:txBody>
      </p:sp>
      <p:sp>
        <p:nvSpPr>
          <p:cNvPr id="518146" name="Rectangle 2"/>
          <p:cNvSpPr>
            <a:spLocks noGrp="1" noRot="1" noChangeAspect="1" noChangeArrowheads="1" noTextEdit="1"/>
          </p:cNvSpPr>
          <p:nvPr>
            <p:ph type="sldImg"/>
          </p:nvPr>
        </p:nvSpPr>
        <p:spPr>
          <a:ln/>
        </p:spPr>
      </p:sp>
      <p:sp>
        <p:nvSpPr>
          <p:cNvPr id="518147" name="Rectangle 3"/>
          <p:cNvSpPr>
            <a:spLocks noGrp="1" noChangeArrowheads="1"/>
          </p:cNvSpPr>
          <p:nvPr>
            <p:ph type="body" idx="1"/>
          </p:nvPr>
        </p:nvSpPr>
        <p:spPr>
          <a:xfrm>
            <a:off x="688481" y="4416099"/>
            <a:ext cx="5504853" cy="4182457"/>
          </a:xfrm>
        </p:spPr>
        <p:txBody>
          <a:bodyPr/>
          <a:lstStyle/>
          <a:p>
            <a:r>
              <a:rPr lang="en-US" b="1"/>
              <a:t>The </a:t>
            </a:r>
            <a:r>
              <a:rPr lang="en-US" b="1">
                <a:latin typeface="Courier New" pitchFamily="49" charset="0"/>
              </a:rPr>
              <a:t>ORDER BY</a:t>
            </a:r>
            <a:r>
              <a:rPr lang="en-US" b="1"/>
              <a:t> Clause</a:t>
            </a:r>
          </a:p>
          <a:p>
            <a:pPr lvl="1"/>
            <a:r>
              <a:rPr lang="en-US"/>
              <a:t>The </a:t>
            </a:r>
            <a:r>
              <a:rPr lang="en-US">
                <a:solidFill>
                  <a:srgbClr val="FC0128"/>
                </a:solidFill>
              </a:rPr>
              <a:t>order of rows</a:t>
            </a:r>
            <a:r>
              <a:rPr lang="en-US"/>
              <a:t> returned in a query result is undefined. The </a:t>
            </a:r>
            <a:r>
              <a:rPr lang="en-US">
                <a:solidFill>
                  <a:srgbClr val="FC0128"/>
                </a:solidFill>
                <a:latin typeface="Courier New" pitchFamily="49" charset="0"/>
              </a:rPr>
              <a:t>ORDER BY</a:t>
            </a:r>
            <a:r>
              <a:rPr lang="en-US">
                <a:solidFill>
                  <a:srgbClr val="FC0128"/>
                </a:solidFill>
              </a:rPr>
              <a:t> clause</a:t>
            </a:r>
            <a:r>
              <a:rPr lang="en-US"/>
              <a:t> can be used to sort the rows. If you use the </a:t>
            </a:r>
            <a:r>
              <a:rPr lang="en-US">
                <a:latin typeface="Courier New" pitchFamily="49" charset="0"/>
              </a:rPr>
              <a:t>ORDER BY</a:t>
            </a:r>
            <a:r>
              <a:rPr lang="en-US"/>
              <a:t> clause, it must be the last clause of the SQL statement. You can specify an expression, or an alias, or column position as the sort condition. </a:t>
            </a:r>
          </a:p>
          <a:p>
            <a:pPr lvl="1"/>
            <a:endParaRPr lang="en-US">
              <a:solidFill>
                <a:srgbClr val="000000"/>
              </a:solidFill>
            </a:endParaRPr>
          </a:p>
        </p:txBody>
      </p:sp>
    </p:spTree>
    <p:extLst>
      <p:ext uri="{BB962C8B-B14F-4D97-AF65-F5344CB8AC3E}">
        <p14:creationId xmlns:p14="http://schemas.microsoft.com/office/powerpoint/2010/main" val="1967695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601085D9-18F7-4846-B589-891CC68D6FE8}" type="slidenum">
              <a:rPr lang="en-US"/>
              <a:pPr/>
              <a:t>23</a:t>
            </a:fld>
            <a:r>
              <a:rPr lang="en-US" dirty="0"/>
              <a:t>##</a:t>
            </a:r>
            <a:endParaRPr lang="en-US" sz="1100" dirty="0"/>
          </a:p>
        </p:txBody>
      </p:sp>
      <p:sp>
        <p:nvSpPr>
          <p:cNvPr id="558082" name="Rectangle 2"/>
          <p:cNvSpPr>
            <a:spLocks noGrp="1" noRot="1" noChangeAspect="1" noChangeArrowheads="1" noTextEdit="1"/>
          </p:cNvSpPr>
          <p:nvPr>
            <p:ph type="sldImg"/>
          </p:nvPr>
        </p:nvSpPr>
        <p:spPr>
          <a:ln/>
        </p:spPr>
      </p:sp>
      <p:sp>
        <p:nvSpPr>
          <p:cNvPr id="558083" name="Rectangle 3"/>
          <p:cNvSpPr>
            <a:spLocks noGrp="1" noChangeArrowheads="1"/>
          </p:cNvSpPr>
          <p:nvPr>
            <p:ph type="body" idx="1"/>
          </p:nvPr>
        </p:nvSpPr>
        <p:spPr>
          <a:xfrm>
            <a:off x="688481" y="4416099"/>
            <a:ext cx="5504853" cy="4182457"/>
          </a:xfrm>
        </p:spPr>
        <p:txBody>
          <a:bodyPr/>
          <a:lstStyle/>
          <a:p>
            <a:endParaRPr lang="bg-BG"/>
          </a:p>
        </p:txBody>
      </p:sp>
    </p:spTree>
    <p:extLst>
      <p:ext uri="{BB962C8B-B14F-4D97-AF65-F5344CB8AC3E}">
        <p14:creationId xmlns:p14="http://schemas.microsoft.com/office/powerpoint/2010/main" val="1865273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a:t>
            </a:fld>
            <a:endParaRPr lang="en-US" dirty="0"/>
          </a:p>
        </p:txBody>
      </p:sp>
    </p:spTree>
    <p:extLst>
      <p:ext uri="{BB962C8B-B14F-4D97-AF65-F5344CB8AC3E}">
        <p14:creationId xmlns:p14="http://schemas.microsoft.com/office/powerpoint/2010/main" val="904961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118590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31</a:t>
            </a:fld>
            <a:endParaRPr lang="en-US" dirty="0"/>
          </a:p>
        </p:txBody>
      </p:sp>
    </p:spTree>
    <p:extLst>
      <p:ext uri="{BB962C8B-B14F-4D97-AF65-F5344CB8AC3E}">
        <p14:creationId xmlns:p14="http://schemas.microsoft.com/office/powerpoint/2010/main" val="208252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733788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134749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323F4482-E835-4D6D-A703-2ECE310B629A}" type="slidenum">
              <a:rPr lang="en-US"/>
              <a:pPr/>
              <a:t>8</a:t>
            </a:fld>
            <a:r>
              <a:rPr lang="en-US" dirty="0"/>
              <a:t>##</a:t>
            </a:r>
            <a:endParaRPr lang="en-US" sz="1100" dirty="0"/>
          </a:p>
        </p:txBody>
      </p:sp>
      <p:sp>
        <p:nvSpPr>
          <p:cNvPr id="493570" name="Rectangle 2"/>
          <p:cNvSpPr>
            <a:spLocks noGrp="1" noRot="1" noChangeAspect="1" noChangeArrowheads="1" noTextEdit="1"/>
          </p:cNvSpPr>
          <p:nvPr>
            <p:ph type="sldImg"/>
          </p:nvPr>
        </p:nvSpPr>
        <p:spPr>
          <a:ln/>
        </p:spPr>
      </p:sp>
      <p:sp>
        <p:nvSpPr>
          <p:cNvPr id="493571" name="Rectangle 3"/>
          <p:cNvSpPr>
            <a:spLocks noGrp="1" noChangeArrowheads="1"/>
          </p:cNvSpPr>
          <p:nvPr>
            <p:ph type="body" idx="1"/>
          </p:nvPr>
        </p:nvSpPr>
        <p:spPr>
          <a:xfrm>
            <a:off x="688481" y="4416099"/>
            <a:ext cx="5504853" cy="4182457"/>
          </a:xfrm>
        </p:spPr>
        <p:txBody>
          <a:bodyPr/>
          <a:lstStyle/>
          <a:p>
            <a:r>
              <a:rPr lang="en-US" b="1" dirty="0"/>
              <a:t>Capabilities of SQL </a:t>
            </a:r>
            <a:r>
              <a:rPr lang="en-US" b="1" dirty="0">
                <a:latin typeface="Courier New" pitchFamily="49" charset="0"/>
              </a:rPr>
              <a:t>SELECT</a:t>
            </a:r>
            <a:r>
              <a:rPr lang="en-US" b="1" dirty="0"/>
              <a:t> Statements</a:t>
            </a:r>
          </a:p>
          <a:p>
            <a:pPr lvl="1"/>
            <a:r>
              <a:rPr lang="en-US" dirty="0"/>
              <a:t>A </a:t>
            </a:r>
            <a:r>
              <a:rPr lang="en-US" dirty="0">
                <a:latin typeface="Courier New" pitchFamily="49" charset="0"/>
              </a:rPr>
              <a:t>SELECT</a:t>
            </a:r>
            <a:r>
              <a:rPr lang="en-US" dirty="0"/>
              <a:t> statement retrieves information from the database. Using a </a:t>
            </a:r>
            <a:r>
              <a:rPr lang="en-US" dirty="0">
                <a:solidFill>
                  <a:srgbClr val="FC0128"/>
                </a:solidFill>
                <a:latin typeface="Courier New" pitchFamily="49" charset="0"/>
              </a:rPr>
              <a:t>SELECT</a:t>
            </a:r>
            <a:r>
              <a:rPr lang="en-US" dirty="0">
                <a:solidFill>
                  <a:srgbClr val="FC0128"/>
                </a:solidFill>
              </a:rPr>
              <a:t> </a:t>
            </a:r>
            <a:r>
              <a:rPr lang="en-US" dirty="0"/>
              <a:t>statement, you can do the following:</a:t>
            </a:r>
          </a:p>
          <a:p>
            <a:pPr lvl="2"/>
            <a:r>
              <a:rPr lang="en-US" b="1" dirty="0">
                <a:solidFill>
                  <a:srgbClr val="FC0128"/>
                </a:solidFill>
              </a:rPr>
              <a:t>Projection</a:t>
            </a:r>
            <a:r>
              <a:rPr lang="en-US" dirty="0">
                <a:solidFill>
                  <a:srgbClr val="FC0128"/>
                </a:solidFill>
              </a:rPr>
              <a:t>:</a:t>
            </a:r>
            <a:r>
              <a:rPr lang="en-US" dirty="0"/>
              <a:t> You can use the projection capability in SQL to choose the columns in a table that you want returned by your query. You can choose as few or as many columns of the table as you require. </a:t>
            </a:r>
          </a:p>
          <a:p>
            <a:pPr lvl="2"/>
            <a:r>
              <a:rPr lang="en-US" b="1" dirty="0">
                <a:solidFill>
                  <a:srgbClr val="FC0128"/>
                </a:solidFill>
              </a:rPr>
              <a:t>Selection</a:t>
            </a:r>
            <a:r>
              <a:rPr lang="en-US" dirty="0">
                <a:solidFill>
                  <a:srgbClr val="FC0128"/>
                </a:solidFill>
              </a:rPr>
              <a:t>:</a:t>
            </a:r>
            <a:r>
              <a:rPr lang="en-US" dirty="0"/>
              <a:t> You can use the selection capability in SQL to choose the rows in a table that you want returned by a query. You can use various criteria to restrict the rows that you see.</a:t>
            </a:r>
          </a:p>
          <a:p>
            <a:pPr lvl="2"/>
            <a:r>
              <a:rPr lang="en-US" b="1" dirty="0">
                <a:solidFill>
                  <a:srgbClr val="FC0128"/>
                </a:solidFill>
              </a:rPr>
              <a:t>Joining</a:t>
            </a:r>
            <a:r>
              <a:rPr lang="en-US" dirty="0">
                <a:solidFill>
                  <a:srgbClr val="FC0128"/>
                </a:solidFill>
              </a:rPr>
              <a:t>:</a:t>
            </a:r>
            <a:r>
              <a:rPr lang="en-US" dirty="0"/>
              <a:t> You can use the join capability in SQL to bring together data that is stored in different tables by creating a link between them. You learn more about joins in a later lesson.</a:t>
            </a:r>
            <a:r>
              <a:rPr lang="en-US" b="1" dirty="0"/>
              <a:t> </a:t>
            </a:r>
            <a:endParaRPr lang="en-US" b="1" dirty="0">
              <a:solidFill>
                <a:schemeClr val="accent2"/>
              </a:solidFill>
            </a:endParaRPr>
          </a:p>
        </p:txBody>
      </p:sp>
    </p:spTree>
    <p:extLst>
      <p:ext uri="{BB962C8B-B14F-4D97-AF65-F5344CB8AC3E}">
        <p14:creationId xmlns:p14="http://schemas.microsoft.com/office/powerpoint/2010/main" val="1386989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3AAA2EA-81A0-4B25-86A0-D4E3FE99029F}" type="slidenum">
              <a:rPr lang="en-US"/>
              <a:pPr/>
              <a:t>9</a:t>
            </a:fld>
            <a:r>
              <a:rPr lang="en-US" dirty="0"/>
              <a:t>##</a:t>
            </a:r>
            <a:endParaRPr lang="en-US" sz="1100" dirty="0"/>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a:xfrm>
            <a:off x="688481" y="4416099"/>
            <a:ext cx="5504853" cy="4182457"/>
          </a:xfrm>
        </p:spPr>
        <p:txBody>
          <a:bodyPr/>
          <a:lstStyle/>
          <a:p>
            <a:r>
              <a:rPr lang="en-US" b="1" dirty="0"/>
              <a:t>Selecting All Columns of All Rows</a:t>
            </a:r>
          </a:p>
          <a:p>
            <a:pPr lvl="1"/>
            <a:endParaRPr lang="en-US" dirty="0"/>
          </a:p>
          <a:p>
            <a:pPr lvl="1"/>
            <a:r>
              <a:rPr lang="en-US" dirty="0"/>
              <a:t>You can display all columns of data in a table by following the </a:t>
            </a:r>
            <a:r>
              <a:rPr lang="en-US" dirty="0">
                <a:latin typeface="Courier New" pitchFamily="49" charset="0"/>
              </a:rPr>
              <a:t>SELECT</a:t>
            </a:r>
            <a:r>
              <a:rPr lang="en-US" dirty="0"/>
              <a:t> keyword with an asterisk (</a:t>
            </a:r>
            <a:r>
              <a:rPr lang="en-US" dirty="0">
                <a:latin typeface="Courier New" pitchFamily="49" charset="0"/>
              </a:rPr>
              <a:t>*</a:t>
            </a:r>
            <a:r>
              <a:rPr lang="en-US" dirty="0"/>
              <a:t>). In the example on the slide, the department table contains five columns: </a:t>
            </a:r>
            <a:r>
              <a:rPr lang="en-US" dirty="0" err="1">
                <a:latin typeface="Courier New" pitchFamily="49" charset="0"/>
              </a:rPr>
              <a:t>DepartmentID</a:t>
            </a:r>
            <a:r>
              <a:rPr lang="en-US" dirty="0"/>
              <a:t>, </a:t>
            </a:r>
            <a:r>
              <a:rPr lang="en-US" dirty="0">
                <a:latin typeface="Courier New" pitchFamily="49" charset="0"/>
              </a:rPr>
              <a:t>Name</a:t>
            </a:r>
            <a:r>
              <a:rPr lang="en-US" dirty="0"/>
              <a:t>, </a:t>
            </a:r>
            <a:r>
              <a:rPr lang="en-US" dirty="0" err="1">
                <a:latin typeface="Courier New" pitchFamily="49" charset="0"/>
              </a:rPr>
              <a:t>GroupName</a:t>
            </a:r>
            <a:r>
              <a:rPr lang="en-US" dirty="0"/>
              <a:t>, </a:t>
            </a:r>
            <a:r>
              <a:rPr lang="en-US" dirty="0" err="1"/>
              <a:t>ModifiedDate</a:t>
            </a:r>
            <a:r>
              <a:rPr lang="en-US" dirty="0"/>
              <a:t> and </a:t>
            </a:r>
            <a:r>
              <a:rPr lang="en-US" dirty="0" err="1">
                <a:latin typeface="Courier New" pitchFamily="49" charset="0"/>
              </a:rPr>
              <a:t>rowguid</a:t>
            </a:r>
            <a:r>
              <a:rPr lang="en-US" dirty="0"/>
              <a:t>. The table contains 16 rows, one for each department. </a:t>
            </a:r>
          </a:p>
          <a:p>
            <a:pPr lvl="1"/>
            <a:r>
              <a:rPr lang="en-US" dirty="0">
                <a:solidFill>
                  <a:srgbClr val="000000"/>
                </a:solidFill>
              </a:rPr>
              <a:t>You can also display all columns in the table by listing all the columns after the </a:t>
            </a:r>
            <a:r>
              <a:rPr lang="en-US" dirty="0">
                <a:solidFill>
                  <a:srgbClr val="000000"/>
                </a:solidFill>
                <a:latin typeface="Courier New" pitchFamily="49" charset="0"/>
              </a:rPr>
              <a:t>SELECT</a:t>
            </a:r>
            <a:r>
              <a:rPr lang="en-US" dirty="0">
                <a:solidFill>
                  <a:srgbClr val="000000"/>
                </a:solidFill>
              </a:rPr>
              <a:t> keyword. For example, the following SQL statement, like the example on the slide, displays all columns and all rows of the </a:t>
            </a:r>
            <a:r>
              <a:rPr lang="en-US" dirty="0">
                <a:solidFill>
                  <a:srgbClr val="000000"/>
                </a:solidFill>
                <a:latin typeface="Courier New" pitchFamily="49" charset="0"/>
              </a:rPr>
              <a:t>Departments</a:t>
            </a:r>
            <a:r>
              <a:rPr lang="en-US" dirty="0">
                <a:solidFill>
                  <a:srgbClr val="000000"/>
                </a:solidFill>
              </a:rPr>
              <a:t> table:</a:t>
            </a:r>
          </a:p>
          <a:p>
            <a:pPr lvl="1"/>
            <a:endParaRPr lang="en-US" sz="500" dirty="0">
              <a:solidFill>
                <a:srgbClr val="000000"/>
              </a:solidFill>
            </a:endParaRPr>
          </a:p>
          <a:p>
            <a:pPr>
              <a:spcBef>
                <a:spcPct val="0"/>
              </a:spcBef>
            </a:pPr>
            <a:r>
              <a:rPr lang="en-US" b="1" dirty="0">
                <a:latin typeface="Courier New" pitchFamily="49" charset="0"/>
              </a:rPr>
              <a:t>   SELECT  </a:t>
            </a:r>
            <a:r>
              <a:rPr lang="en-US" b="1" dirty="0" err="1">
                <a:latin typeface="Courier New" pitchFamily="49" charset="0"/>
              </a:rPr>
              <a:t>DepartmentID</a:t>
            </a:r>
            <a:r>
              <a:rPr lang="en-US" b="1" dirty="0">
                <a:latin typeface="Courier New" pitchFamily="49" charset="0"/>
              </a:rPr>
              <a:t>, Name, </a:t>
            </a:r>
            <a:r>
              <a:rPr lang="en-US" b="1" dirty="0" err="1">
                <a:latin typeface="Courier New" pitchFamily="49" charset="0"/>
              </a:rPr>
              <a:t>GroupName</a:t>
            </a:r>
            <a:r>
              <a:rPr lang="en-US" b="1" dirty="0">
                <a:latin typeface="Courier New" pitchFamily="49" charset="0"/>
              </a:rPr>
              <a:t>, </a:t>
            </a:r>
            <a:r>
              <a:rPr lang="en-US" b="1" dirty="0" err="1">
                <a:latin typeface="Courier New" pitchFamily="49" charset="0"/>
              </a:rPr>
              <a:t>ModifiedDate</a:t>
            </a:r>
            <a:r>
              <a:rPr lang="en-US" b="1" dirty="0">
                <a:latin typeface="Courier New" pitchFamily="49" charset="0"/>
              </a:rPr>
              <a:t>, </a:t>
            </a:r>
            <a:r>
              <a:rPr lang="en-US" b="1" dirty="0" err="1">
                <a:latin typeface="Courier New" pitchFamily="49" charset="0"/>
              </a:rPr>
              <a:t>rowguid</a:t>
            </a:r>
            <a:endParaRPr lang="en-US" b="1" dirty="0">
              <a:latin typeface="Courier New" pitchFamily="49" charset="0"/>
            </a:endParaRPr>
          </a:p>
          <a:p>
            <a:pPr>
              <a:spcBef>
                <a:spcPct val="0"/>
              </a:spcBef>
            </a:pPr>
            <a:r>
              <a:rPr lang="en-US" b="1" dirty="0">
                <a:latin typeface="Courier New" pitchFamily="49" charset="0"/>
              </a:rPr>
              <a:t>   FROM    department;</a:t>
            </a:r>
            <a:endParaRPr lang="en-US" b="1" dirty="0">
              <a:solidFill>
                <a:srgbClr val="000000"/>
              </a:solidFill>
            </a:endParaRPr>
          </a:p>
          <a:p>
            <a:endParaRPr lang="en-US" dirty="0"/>
          </a:p>
          <a:p>
            <a:r>
              <a:rPr lang="en-US" b="1" dirty="0"/>
              <a:t>Selecting Specific Columns of All Rows</a:t>
            </a:r>
          </a:p>
          <a:p>
            <a:pPr lvl="1"/>
            <a:endParaRPr lang="en-US" dirty="0"/>
          </a:p>
          <a:p>
            <a:pPr lvl="1"/>
            <a:r>
              <a:rPr lang="en-US" dirty="0"/>
              <a:t>You can use the </a:t>
            </a:r>
            <a:r>
              <a:rPr lang="en-US" dirty="0">
                <a:solidFill>
                  <a:srgbClr val="FC0128"/>
                </a:solidFill>
                <a:latin typeface="Courier New" pitchFamily="49" charset="0"/>
              </a:rPr>
              <a:t>SELECT</a:t>
            </a:r>
            <a:r>
              <a:rPr lang="en-US" dirty="0">
                <a:solidFill>
                  <a:srgbClr val="FC0128"/>
                </a:solidFill>
              </a:rPr>
              <a:t> statement</a:t>
            </a:r>
            <a:r>
              <a:rPr lang="en-US" dirty="0"/>
              <a:t> to display specific columns of the table by specifying the column names, separated by commas. The example on the slide displays all the department numbers and location numbers from the </a:t>
            </a:r>
            <a:r>
              <a:rPr lang="en-US" dirty="0">
                <a:latin typeface="Courier New" pitchFamily="49" charset="0"/>
              </a:rPr>
              <a:t>Departments</a:t>
            </a:r>
            <a:r>
              <a:rPr lang="en-US" dirty="0"/>
              <a:t> table. </a:t>
            </a:r>
          </a:p>
          <a:p>
            <a:pPr lvl="1"/>
            <a:r>
              <a:rPr lang="en-US" dirty="0"/>
              <a:t>In the </a:t>
            </a:r>
            <a:r>
              <a:rPr lang="en-US" dirty="0">
                <a:latin typeface="Courier New" pitchFamily="49" charset="0"/>
              </a:rPr>
              <a:t>SELECT</a:t>
            </a:r>
            <a:r>
              <a:rPr lang="en-US" dirty="0"/>
              <a:t> clause, specify the columns that you want, in the order in which you want them to appear in the output. For example, to display location before department number going from left to right, you use the following statement:</a:t>
            </a:r>
          </a:p>
          <a:p>
            <a:pPr lvl="1"/>
            <a:endParaRPr lang="en-US" sz="500" dirty="0"/>
          </a:p>
          <a:p>
            <a:pPr>
              <a:spcBef>
                <a:spcPct val="0"/>
              </a:spcBef>
            </a:pPr>
            <a:r>
              <a:rPr lang="en-US" b="1" dirty="0">
                <a:latin typeface="Courier New" pitchFamily="49" charset="0"/>
              </a:rPr>
              <a:t>    SELECT </a:t>
            </a:r>
            <a:r>
              <a:rPr lang="en-US" b="1" dirty="0" err="1">
                <a:latin typeface="Courier New" pitchFamily="49" charset="0"/>
              </a:rPr>
              <a:t>DepartmentID</a:t>
            </a:r>
            <a:r>
              <a:rPr lang="en-US" b="1" dirty="0">
                <a:latin typeface="Courier New" pitchFamily="49" charset="0"/>
              </a:rPr>
              <a:t>, Name</a:t>
            </a:r>
          </a:p>
          <a:p>
            <a:pPr>
              <a:spcBef>
                <a:spcPct val="0"/>
              </a:spcBef>
            </a:pPr>
            <a:r>
              <a:rPr lang="en-US" b="1" dirty="0">
                <a:latin typeface="Courier New" pitchFamily="49" charset="0"/>
              </a:rPr>
              <a:t>    FROM Departments</a:t>
            </a:r>
          </a:p>
          <a:p>
            <a:endParaRPr lang="bg-BG" dirty="0"/>
          </a:p>
        </p:txBody>
      </p:sp>
    </p:spTree>
    <p:extLst>
      <p:ext uri="{BB962C8B-B14F-4D97-AF65-F5344CB8AC3E}">
        <p14:creationId xmlns:p14="http://schemas.microsoft.com/office/powerpoint/2010/main" val="3586919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BFEB4A5C-547E-49FC-8604-96088E451FB3}" type="slidenum">
              <a:rPr lang="en-US"/>
              <a:pPr/>
              <a:t>10</a:t>
            </a:fld>
            <a:r>
              <a:rPr lang="en-US" dirty="0"/>
              <a:t>##</a:t>
            </a:r>
            <a:endParaRPr lang="en-US" sz="1100" dirty="0"/>
          </a:p>
        </p:txBody>
      </p:sp>
      <p:sp>
        <p:nvSpPr>
          <p:cNvPr id="503810" name="Rectangle 2"/>
          <p:cNvSpPr>
            <a:spLocks noGrp="1" noRot="1" noChangeAspect="1" noChangeArrowheads="1" noTextEdit="1"/>
          </p:cNvSpPr>
          <p:nvPr>
            <p:ph type="sldImg"/>
          </p:nvPr>
        </p:nvSpPr>
        <p:spPr>
          <a:ln/>
        </p:spPr>
      </p:sp>
      <p:sp>
        <p:nvSpPr>
          <p:cNvPr id="503811" name="Rectangle 3"/>
          <p:cNvSpPr>
            <a:spLocks noGrp="1" noChangeArrowheads="1"/>
          </p:cNvSpPr>
          <p:nvPr>
            <p:ph type="body" idx="1"/>
          </p:nvPr>
        </p:nvSpPr>
        <p:spPr>
          <a:xfrm>
            <a:off x="688481" y="4416099"/>
            <a:ext cx="5504853" cy="4182457"/>
          </a:xfrm>
        </p:spPr>
        <p:txBody>
          <a:bodyPr/>
          <a:lstStyle/>
          <a:p>
            <a:pPr>
              <a:lnSpc>
                <a:spcPct val="112000"/>
              </a:lnSpc>
              <a:spcBef>
                <a:spcPct val="0"/>
              </a:spcBef>
              <a:spcAft>
                <a:spcPct val="24000"/>
              </a:spcAft>
            </a:pPr>
            <a:r>
              <a:rPr lang="en-US" b="1" dirty="0"/>
              <a:t>Column Aliases</a:t>
            </a:r>
            <a:endParaRPr lang="en-US" b="1" dirty="0">
              <a:latin typeface="Times" pitchFamily="18" charset="0"/>
            </a:endParaRPr>
          </a:p>
          <a:p>
            <a:pPr lvl="1"/>
            <a:r>
              <a:rPr lang="en-US" dirty="0"/>
              <a:t>When displaying the result of a query, </a:t>
            </a:r>
            <a:r>
              <a:rPr lang="en-US" i="1" dirty="0"/>
              <a:t>SQL Query Analyzer </a:t>
            </a:r>
            <a:r>
              <a:rPr lang="en-US" dirty="0"/>
              <a:t>normally uses the name of the selected column as the column heading. For calculations the value usually is “(No column name)”. This heading is not descriptive and hence may be difficult to understand. You can change a column heading by using a column alias.</a:t>
            </a:r>
          </a:p>
          <a:p>
            <a:pPr lvl="1"/>
            <a:r>
              <a:rPr lang="en-US" dirty="0"/>
              <a:t>Specify the alias after the column in the </a:t>
            </a:r>
            <a:r>
              <a:rPr lang="en-US" dirty="0">
                <a:latin typeface="Courier New" pitchFamily="49" charset="0"/>
              </a:rPr>
              <a:t>SELECT</a:t>
            </a:r>
            <a:r>
              <a:rPr lang="en-US" dirty="0"/>
              <a:t> list using a space as a separator. If the alias contains spaces or special characters (such as # or $), enclose the alias in double quotation marks (" ").</a:t>
            </a:r>
          </a:p>
        </p:txBody>
      </p:sp>
    </p:spTree>
    <p:extLst>
      <p:ext uri="{BB962C8B-B14F-4D97-AF65-F5344CB8AC3E}">
        <p14:creationId xmlns:p14="http://schemas.microsoft.com/office/powerpoint/2010/main" val="2391154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EC52957-6182-4E9B-A2CC-870C5CF9040D}" type="slidenum">
              <a:rPr lang="en-US"/>
              <a:pPr/>
              <a:t>11</a:t>
            </a:fld>
            <a:r>
              <a:rPr lang="en-US" dirty="0"/>
              <a:t>##</a:t>
            </a:r>
            <a:endParaRPr lang="en-US" sz="1100" dirty="0"/>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a:xfrm>
            <a:off x="688481" y="4416099"/>
            <a:ext cx="5504853" cy="4182457"/>
          </a:xfrm>
        </p:spPr>
        <p:txBody>
          <a:bodyPr/>
          <a:lstStyle/>
          <a:p>
            <a:r>
              <a:rPr lang="en-US" b="1" dirty="0"/>
              <a:t>Concatenation Operator</a:t>
            </a:r>
          </a:p>
          <a:p>
            <a:pPr lvl="1"/>
            <a:r>
              <a:rPr lang="en-US" dirty="0"/>
              <a:t>You can link columns to other columns, arithmetic expressions, or constant values to create a character expression by using the </a:t>
            </a:r>
            <a:r>
              <a:rPr lang="en-US" dirty="0">
                <a:solidFill>
                  <a:srgbClr val="FC0128"/>
                </a:solidFill>
              </a:rPr>
              <a:t>concatenation operator</a:t>
            </a:r>
            <a:r>
              <a:rPr lang="en-US" dirty="0"/>
              <a:t> (+). Columns on either side of the operator are combined to make a single output column.</a:t>
            </a:r>
          </a:p>
          <a:p>
            <a:pPr lvl="1"/>
            <a:r>
              <a:rPr lang="en-US" dirty="0"/>
              <a:t>In the example, </a:t>
            </a:r>
            <a:r>
              <a:rPr lang="en-US" dirty="0" err="1">
                <a:latin typeface="Courier New" pitchFamily="49" charset="0"/>
              </a:rPr>
              <a:t>FirstName</a:t>
            </a:r>
            <a:r>
              <a:rPr lang="en-US" dirty="0"/>
              <a:t> and </a:t>
            </a:r>
            <a:r>
              <a:rPr lang="en-US" dirty="0" err="1">
                <a:latin typeface="Courier New" pitchFamily="49" charset="0"/>
              </a:rPr>
              <a:t>LastName</a:t>
            </a:r>
            <a:r>
              <a:rPr lang="en-US" dirty="0"/>
              <a:t> are concatenated, and they are given the alias </a:t>
            </a:r>
            <a:r>
              <a:rPr lang="en-US" dirty="0" err="1">
                <a:latin typeface="Courier New" pitchFamily="49" charset="0"/>
              </a:rPr>
              <a:t>FullName</a:t>
            </a:r>
            <a:r>
              <a:rPr lang="en-US" dirty="0"/>
              <a:t>. Notice that the employee first name and last name are combined to make a single output column.</a:t>
            </a:r>
          </a:p>
          <a:p>
            <a:pPr lvl="1"/>
            <a:r>
              <a:rPr lang="en-US" dirty="0"/>
              <a:t>The </a:t>
            </a:r>
            <a:r>
              <a:rPr lang="en-US" dirty="0">
                <a:latin typeface="Courier New" pitchFamily="49" charset="0"/>
              </a:rPr>
              <a:t>AS</a:t>
            </a:r>
            <a:r>
              <a:rPr lang="en-US" dirty="0"/>
              <a:t> keyword before the alias name makes the </a:t>
            </a:r>
            <a:r>
              <a:rPr lang="en-US" dirty="0">
                <a:latin typeface="Courier New" pitchFamily="49" charset="0"/>
              </a:rPr>
              <a:t>SELECT</a:t>
            </a:r>
            <a:r>
              <a:rPr lang="en-US" dirty="0"/>
              <a:t> clause easier to read.</a:t>
            </a:r>
          </a:p>
          <a:p>
            <a:endParaRPr lang="en-US" dirty="0"/>
          </a:p>
        </p:txBody>
      </p:sp>
    </p:spTree>
    <p:extLst>
      <p:ext uri="{BB962C8B-B14F-4D97-AF65-F5344CB8AC3E}">
        <p14:creationId xmlns:p14="http://schemas.microsoft.com/office/powerpoint/2010/main" val="290273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9F267CD7-A18F-4980-AB6D-286E4AF98F86}" type="slidenum">
              <a:rPr lang="en-US"/>
              <a:pPr/>
              <a:t>14</a:t>
            </a:fld>
            <a:r>
              <a:rPr lang="en-US" dirty="0"/>
              <a:t>##</a:t>
            </a:r>
            <a:endParaRPr lang="en-US" sz="1100" dirty="0"/>
          </a:p>
        </p:txBody>
      </p:sp>
      <p:sp>
        <p:nvSpPr>
          <p:cNvPr id="512002" name="Rectangle 2"/>
          <p:cNvSpPr>
            <a:spLocks noGrp="1" noRot="1" noChangeAspect="1" noChangeArrowheads="1" noTextEdit="1"/>
          </p:cNvSpPr>
          <p:nvPr>
            <p:ph type="sldImg"/>
          </p:nvPr>
        </p:nvSpPr>
        <p:spPr>
          <a:ln/>
        </p:spPr>
      </p:sp>
      <p:sp>
        <p:nvSpPr>
          <p:cNvPr id="512003" name="Rectangle 3"/>
          <p:cNvSpPr>
            <a:spLocks noGrp="1" noChangeArrowheads="1"/>
          </p:cNvSpPr>
          <p:nvPr>
            <p:ph type="body" idx="1"/>
          </p:nvPr>
        </p:nvSpPr>
        <p:spPr>
          <a:xfrm>
            <a:off x="688481" y="4416099"/>
            <a:ext cx="5504853" cy="4182457"/>
          </a:xfrm>
        </p:spPr>
        <p:txBody>
          <a:bodyPr/>
          <a:lstStyle/>
          <a:p>
            <a:pPr lvl="1"/>
            <a:r>
              <a:rPr lang="en-US">
                <a:solidFill>
                  <a:srgbClr val="000000"/>
                </a:solidFill>
              </a:rPr>
              <a:t>In the example, the </a:t>
            </a:r>
            <a:r>
              <a:rPr lang="en-US">
                <a:solidFill>
                  <a:srgbClr val="000000"/>
                </a:solidFill>
                <a:latin typeface="Courier New" pitchFamily="49" charset="0"/>
              </a:rPr>
              <a:t>SELECT</a:t>
            </a:r>
            <a:r>
              <a:rPr lang="en-US">
                <a:solidFill>
                  <a:srgbClr val="000000"/>
                </a:solidFill>
              </a:rPr>
              <a:t> statement retrieves the name and department number of all employees whose department is 1.</a:t>
            </a:r>
          </a:p>
          <a:p>
            <a:pPr lvl="1"/>
            <a:endParaRPr lang="en-US">
              <a:solidFill>
                <a:srgbClr val="000000"/>
              </a:solidFill>
            </a:endParaRPr>
          </a:p>
          <a:p>
            <a:pPr lvl="1"/>
            <a:r>
              <a:rPr lang="en-US">
                <a:solidFill>
                  <a:srgbClr val="FC0128"/>
                </a:solidFill>
              </a:rPr>
              <a:t>Character strings</a:t>
            </a:r>
            <a:r>
              <a:rPr lang="en-US"/>
              <a:t> and dates in the </a:t>
            </a:r>
            <a:r>
              <a:rPr lang="en-US">
                <a:solidFill>
                  <a:srgbClr val="FC0128"/>
                </a:solidFill>
                <a:latin typeface="Courier New" pitchFamily="49" charset="0"/>
              </a:rPr>
              <a:t>WHERE</a:t>
            </a:r>
            <a:r>
              <a:rPr lang="en-US">
                <a:solidFill>
                  <a:srgbClr val="FC0128"/>
                </a:solidFill>
              </a:rPr>
              <a:t> clause</a:t>
            </a:r>
            <a:r>
              <a:rPr lang="en-US"/>
              <a:t> must be enclosed in single quotation marks (</a:t>
            </a:r>
            <a:r>
              <a:rPr lang="en-US">
                <a:latin typeface="Courier New" pitchFamily="49" charset="0"/>
              </a:rPr>
              <a:t>''</a:t>
            </a:r>
            <a:r>
              <a:rPr lang="en-US"/>
              <a:t>). Number constants, however, should not be enclosed in single quotation marks.</a:t>
            </a:r>
            <a:endParaRPr lang="en-US" b="1"/>
          </a:p>
          <a:p>
            <a:pPr lvl="1"/>
            <a:endParaRPr lang="en-US">
              <a:solidFill>
                <a:srgbClr val="000000"/>
              </a:solidFill>
            </a:endParaRPr>
          </a:p>
        </p:txBody>
      </p:sp>
    </p:spTree>
    <p:extLst>
      <p:ext uri="{BB962C8B-B14F-4D97-AF65-F5344CB8AC3E}">
        <p14:creationId xmlns:p14="http://schemas.microsoft.com/office/powerpoint/2010/main" val="1659963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E1583E75-DA76-4813-B316-C64EF6206043}" type="slidenum">
              <a:rPr lang="en-US"/>
              <a:pPr/>
              <a:t>15</a:t>
            </a:fld>
            <a:r>
              <a:rPr lang="en-US" dirty="0"/>
              <a:t>##</a:t>
            </a:r>
            <a:endParaRPr lang="en-US" sz="1100" dirty="0"/>
          </a:p>
        </p:txBody>
      </p:sp>
      <p:sp>
        <p:nvSpPr>
          <p:cNvPr id="514050" name="Rectangle 2"/>
          <p:cNvSpPr>
            <a:spLocks noGrp="1" noRot="1" noChangeAspect="1" noChangeArrowheads="1" noTextEdit="1"/>
          </p:cNvSpPr>
          <p:nvPr>
            <p:ph type="sldImg"/>
          </p:nvPr>
        </p:nvSpPr>
        <p:spPr>
          <a:ln/>
        </p:spPr>
      </p:sp>
      <p:sp>
        <p:nvSpPr>
          <p:cNvPr id="514051" name="Rectangle 3"/>
          <p:cNvSpPr>
            <a:spLocks noGrp="1" noChangeArrowheads="1"/>
          </p:cNvSpPr>
          <p:nvPr>
            <p:ph type="body" idx="1"/>
          </p:nvPr>
        </p:nvSpPr>
        <p:spPr>
          <a:xfrm>
            <a:off x="688481" y="4416099"/>
            <a:ext cx="5504853" cy="4182457"/>
          </a:xfrm>
        </p:spPr>
        <p:txBody>
          <a:bodyPr/>
          <a:lstStyle/>
          <a:p>
            <a:r>
              <a:rPr lang="en-US" b="1" dirty="0"/>
              <a:t>The </a:t>
            </a:r>
            <a:r>
              <a:rPr lang="en-US" b="1" dirty="0">
                <a:latin typeface="Courier New" pitchFamily="49" charset="0"/>
              </a:rPr>
              <a:t>BETWEEN</a:t>
            </a:r>
            <a:r>
              <a:rPr lang="en-US" b="1" dirty="0"/>
              <a:t> Condition</a:t>
            </a:r>
          </a:p>
          <a:p>
            <a:pPr lvl="1"/>
            <a:r>
              <a:rPr lang="en-US" dirty="0"/>
              <a:t>You can display rows based on a range of values using the </a:t>
            </a:r>
            <a:r>
              <a:rPr lang="en-US" dirty="0">
                <a:solidFill>
                  <a:srgbClr val="FC0128"/>
                </a:solidFill>
                <a:latin typeface="Courier New" pitchFamily="49" charset="0"/>
              </a:rPr>
              <a:t>BETWEEN</a:t>
            </a:r>
            <a:r>
              <a:rPr lang="en-US" dirty="0">
                <a:solidFill>
                  <a:srgbClr val="FC0128"/>
                </a:solidFill>
              </a:rPr>
              <a:t> range condition</a:t>
            </a:r>
            <a:r>
              <a:rPr lang="en-US" dirty="0"/>
              <a:t>. The range that you specify contains a lower limit and an upper limit.</a:t>
            </a:r>
          </a:p>
          <a:p>
            <a:pPr lvl="1">
              <a:lnSpc>
                <a:spcPct val="95000"/>
              </a:lnSpc>
              <a:spcBef>
                <a:spcPct val="35000"/>
              </a:spcBef>
            </a:pPr>
            <a:r>
              <a:rPr lang="en-US" dirty="0"/>
              <a:t>The </a:t>
            </a:r>
            <a:r>
              <a:rPr lang="en-US" dirty="0">
                <a:latin typeface="Courier New" pitchFamily="49" charset="0"/>
              </a:rPr>
              <a:t>SELECT</a:t>
            </a:r>
            <a:r>
              <a:rPr lang="en-US" dirty="0"/>
              <a:t> statement on the slide returns rows from the </a:t>
            </a:r>
            <a:r>
              <a:rPr lang="en-US" dirty="0">
                <a:latin typeface="Courier New" pitchFamily="49" charset="0"/>
              </a:rPr>
              <a:t>Employees</a:t>
            </a:r>
            <a:r>
              <a:rPr lang="en-US" dirty="0"/>
              <a:t> table for any employee whose base rate is between 40 and 50.</a:t>
            </a:r>
            <a:endParaRPr lang="en-US" sz="2400" b="1" dirty="0">
              <a:effectLst>
                <a:outerShdw blurRad="38100" dist="38100" dir="2700000" algn="tl">
                  <a:srgbClr val="C0C0C0"/>
                </a:outerShdw>
              </a:effectLst>
            </a:endParaRPr>
          </a:p>
          <a:p>
            <a:pPr lvl="1"/>
            <a:r>
              <a:rPr lang="en-US" dirty="0"/>
              <a:t>Values specified with the </a:t>
            </a:r>
            <a:r>
              <a:rPr lang="en-US" dirty="0">
                <a:latin typeface="Courier New" pitchFamily="49" charset="0"/>
              </a:rPr>
              <a:t>BETWEEN</a:t>
            </a:r>
            <a:r>
              <a:rPr lang="en-US" dirty="0"/>
              <a:t> condition are inclusive. You must specify the lower limit first.</a:t>
            </a:r>
          </a:p>
          <a:p>
            <a:endParaRPr lang="en-US" b="1" dirty="0"/>
          </a:p>
          <a:p>
            <a:r>
              <a:rPr lang="en-US" b="1" dirty="0"/>
              <a:t>The </a:t>
            </a:r>
            <a:r>
              <a:rPr lang="en-US" b="1" dirty="0">
                <a:latin typeface="Courier New" pitchFamily="49" charset="0"/>
              </a:rPr>
              <a:t>IN</a:t>
            </a:r>
            <a:r>
              <a:rPr lang="en-US" b="1" dirty="0"/>
              <a:t> Condition</a:t>
            </a:r>
          </a:p>
          <a:p>
            <a:pPr lvl="1"/>
            <a:r>
              <a:rPr lang="en-US" dirty="0"/>
              <a:t>To test for values in a specified set of values, use the </a:t>
            </a:r>
            <a:r>
              <a:rPr lang="en-US" dirty="0">
                <a:solidFill>
                  <a:srgbClr val="FC0128"/>
                </a:solidFill>
                <a:latin typeface="Courier New" pitchFamily="49" charset="0"/>
              </a:rPr>
              <a:t>IN</a:t>
            </a:r>
            <a:r>
              <a:rPr lang="en-US" dirty="0">
                <a:solidFill>
                  <a:srgbClr val="FC0128"/>
                </a:solidFill>
              </a:rPr>
              <a:t> condition</a:t>
            </a:r>
            <a:r>
              <a:rPr lang="en-US" dirty="0"/>
              <a:t>. The </a:t>
            </a:r>
            <a:r>
              <a:rPr lang="en-US" dirty="0">
                <a:latin typeface="Courier New" pitchFamily="49" charset="0"/>
              </a:rPr>
              <a:t>IN</a:t>
            </a:r>
            <a:r>
              <a:rPr lang="en-US" dirty="0"/>
              <a:t> condition is also known as the </a:t>
            </a:r>
            <a:r>
              <a:rPr lang="en-US" i="1" dirty="0"/>
              <a:t>membership condition</a:t>
            </a:r>
            <a:r>
              <a:rPr lang="en-US" dirty="0"/>
              <a:t>.</a:t>
            </a:r>
          </a:p>
          <a:p>
            <a:pPr lvl="1"/>
            <a:endParaRPr lang="en-US" dirty="0"/>
          </a:p>
          <a:p>
            <a:r>
              <a:rPr lang="en-US" b="1" dirty="0"/>
              <a:t>The </a:t>
            </a:r>
            <a:r>
              <a:rPr lang="en-US" b="1" dirty="0">
                <a:latin typeface="Courier New" pitchFamily="49" charset="0"/>
              </a:rPr>
              <a:t>LIKE</a:t>
            </a:r>
            <a:r>
              <a:rPr lang="en-US" b="1" dirty="0"/>
              <a:t> Condition</a:t>
            </a:r>
          </a:p>
          <a:p>
            <a:pPr lvl="1"/>
            <a:r>
              <a:rPr lang="en-US" dirty="0"/>
              <a:t>You may not always know the exact value to search for. You can select rows that match a character pattern by using the </a:t>
            </a:r>
            <a:r>
              <a:rPr lang="en-US" dirty="0">
                <a:solidFill>
                  <a:srgbClr val="FC0128"/>
                </a:solidFill>
                <a:latin typeface="Courier New" pitchFamily="49" charset="0"/>
              </a:rPr>
              <a:t>LIKE</a:t>
            </a:r>
            <a:r>
              <a:rPr lang="en-US" dirty="0">
                <a:solidFill>
                  <a:srgbClr val="FC0128"/>
                </a:solidFill>
              </a:rPr>
              <a:t> condition</a:t>
            </a:r>
            <a:r>
              <a:rPr lang="en-US" dirty="0"/>
              <a:t>. The character pattern-matching operation is referred to as a </a:t>
            </a:r>
            <a:r>
              <a:rPr lang="en-US" i="1" dirty="0">
                <a:solidFill>
                  <a:srgbClr val="FC0128"/>
                </a:solidFill>
              </a:rPr>
              <a:t>wildcard </a:t>
            </a:r>
            <a:r>
              <a:rPr lang="en-US" dirty="0">
                <a:solidFill>
                  <a:srgbClr val="FC0128"/>
                </a:solidFill>
              </a:rPr>
              <a:t>search</a:t>
            </a:r>
            <a:r>
              <a:rPr lang="en-US" dirty="0"/>
              <a:t>. Two symbols can be used to construct the search string. </a:t>
            </a:r>
          </a:p>
          <a:p>
            <a:r>
              <a:rPr lang="en-US" dirty="0"/>
              <a:t>	Search conditions can contain either literal characters or numbers:</a:t>
            </a:r>
          </a:p>
          <a:p>
            <a:pPr lvl="1"/>
            <a:r>
              <a:rPr lang="en-US" dirty="0">
                <a:latin typeface="Courier New" pitchFamily="49" charset="0"/>
              </a:rPr>
              <a:t>		%</a:t>
            </a:r>
            <a:r>
              <a:rPr lang="en-US" dirty="0"/>
              <a:t> denotes zero or many characters.</a:t>
            </a:r>
          </a:p>
          <a:p>
            <a:pPr lvl="1"/>
            <a:r>
              <a:rPr lang="en-US" dirty="0">
                <a:latin typeface="Courier New" pitchFamily="49" charset="0"/>
              </a:rPr>
              <a:t>		_</a:t>
            </a:r>
            <a:r>
              <a:rPr lang="en-US" dirty="0"/>
              <a:t> denotes one character.</a:t>
            </a:r>
          </a:p>
          <a:p>
            <a:pPr lvl="1"/>
            <a:endParaRPr lang="en-US" dirty="0"/>
          </a:p>
        </p:txBody>
      </p:sp>
    </p:spTree>
    <p:extLst>
      <p:ext uri="{BB962C8B-B14F-4D97-AF65-F5344CB8AC3E}">
        <p14:creationId xmlns:p14="http://schemas.microsoft.com/office/powerpoint/2010/main" val="563513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3C00336-F467-488C-BA9A-FF63DD7FC134}" type="slidenum">
              <a:rPr lang="en-US"/>
              <a:pPr/>
              <a:t>16</a:t>
            </a:fld>
            <a:r>
              <a:rPr lang="en-US" dirty="0"/>
              <a:t>##</a:t>
            </a:r>
            <a:endParaRPr lang="en-US" sz="1100" dirty="0"/>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a:xfrm>
            <a:off x="688481" y="4416099"/>
            <a:ext cx="5504853" cy="4182457"/>
          </a:xfrm>
        </p:spPr>
        <p:txBody>
          <a:bodyPr/>
          <a:lstStyle/>
          <a:p>
            <a:r>
              <a:rPr lang="en-US" b="1" dirty="0"/>
              <a:t>Null Values</a:t>
            </a:r>
          </a:p>
          <a:p>
            <a:pPr lvl="1"/>
            <a:r>
              <a:rPr lang="en-US" dirty="0"/>
              <a:t>If a row lacks the data value for a particular column, that value is said to be </a:t>
            </a:r>
            <a:r>
              <a:rPr lang="en-US" i="1" dirty="0"/>
              <a:t>null</a:t>
            </a:r>
            <a:r>
              <a:rPr lang="en-US" dirty="0"/>
              <a:t>, or to contain a </a:t>
            </a:r>
            <a:r>
              <a:rPr lang="en-US" dirty="0">
                <a:solidFill>
                  <a:srgbClr val="FC0128"/>
                </a:solidFill>
              </a:rPr>
              <a:t>null.</a:t>
            </a:r>
            <a:r>
              <a:rPr lang="en-US" dirty="0"/>
              <a:t> </a:t>
            </a:r>
          </a:p>
          <a:p>
            <a:pPr lvl="1"/>
            <a:r>
              <a:rPr lang="en-US" dirty="0"/>
              <a:t>A null is a value that is unavailable, unassigned, unknown, or inapplicable. A null is not the same as zero or a space. Zero is a number, and a space is a character. </a:t>
            </a:r>
          </a:p>
          <a:p>
            <a:pPr lvl="1"/>
            <a:r>
              <a:rPr lang="en-US" dirty="0"/>
              <a:t>Columns of any data type can contain nulls. However, some constraints, </a:t>
            </a:r>
            <a:r>
              <a:rPr lang="en-US" dirty="0">
                <a:latin typeface="Courier New" pitchFamily="49" charset="0"/>
              </a:rPr>
              <a:t>NOT NULL</a:t>
            </a:r>
            <a:r>
              <a:rPr lang="en-US" dirty="0"/>
              <a:t> and </a:t>
            </a:r>
            <a:r>
              <a:rPr lang="en-US" dirty="0">
                <a:latin typeface="Courier New" pitchFamily="49" charset="0"/>
              </a:rPr>
              <a:t>PRIMARY KEY</a:t>
            </a:r>
            <a:r>
              <a:rPr lang="en-US" dirty="0"/>
              <a:t>, prevent nulls from being used in the column. </a:t>
            </a:r>
          </a:p>
          <a:p>
            <a:pPr lvl="1"/>
            <a:r>
              <a:rPr lang="en-US" dirty="0"/>
              <a:t>In the </a:t>
            </a:r>
            <a:r>
              <a:rPr lang="en-US" dirty="0" err="1">
                <a:latin typeface="Courier New" pitchFamily="49" charset="0"/>
              </a:rPr>
              <a:t>ManagerID</a:t>
            </a:r>
            <a:r>
              <a:rPr lang="en-US" dirty="0"/>
              <a:t> column in the </a:t>
            </a:r>
            <a:r>
              <a:rPr lang="en-US" dirty="0">
                <a:latin typeface="Courier New" pitchFamily="49" charset="0"/>
              </a:rPr>
              <a:t>Employees</a:t>
            </a:r>
            <a:r>
              <a:rPr lang="en-US" dirty="0"/>
              <a:t> table, notice that managers (like Sanchez) have no </a:t>
            </a:r>
            <a:r>
              <a:rPr lang="en-US" dirty="0" err="1"/>
              <a:t>ManagerID</a:t>
            </a:r>
            <a:r>
              <a:rPr lang="en-US" dirty="0"/>
              <a:t>. </a:t>
            </a:r>
          </a:p>
          <a:p>
            <a:pPr lvl="1"/>
            <a:r>
              <a:rPr lang="en-US" dirty="0"/>
              <a:t>If any column value in an arithmetic expression is null, the result is </a:t>
            </a:r>
            <a:r>
              <a:rPr lang="en-US" dirty="0">
                <a:solidFill>
                  <a:srgbClr val="FC0128"/>
                </a:solidFill>
              </a:rPr>
              <a:t>null.</a:t>
            </a:r>
            <a:r>
              <a:rPr lang="en-US" dirty="0"/>
              <a:t> For example, if you attempt to perform division with zero, you get an error. However, if you divide a number by null, the result is a null or unknown. </a:t>
            </a:r>
          </a:p>
          <a:p>
            <a:pPr lvl="1"/>
            <a:endParaRPr lang="en-US" dirty="0"/>
          </a:p>
          <a:p>
            <a:pPr lvl="1"/>
            <a:endParaRPr lang="en-US" dirty="0">
              <a:solidFill>
                <a:srgbClr val="000000"/>
              </a:solidFill>
            </a:endParaRPr>
          </a:p>
        </p:txBody>
      </p:sp>
    </p:spTree>
    <p:extLst>
      <p:ext uri="{BB962C8B-B14F-4D97-AF65-F5344CB8AC3E}">
        <p14:creationId xmlns:p14="http://schemas.microsoft.com/office/powerpoint/2010/main" val="866214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8/7/2017</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3"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3"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
        <p:nvSpPr>
          <p:cNvPr id="17" name="Rectangle 16"/>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Tree>
    <p:extLst>
      <p:ext uri="{BB962C8B-B14F-4D97-AF65-F5344CB8AC3E}">
        <p14:creationId xmlns:p14="http://schemas.microsoft.com/office/powerpoint/2010/main" val="32980708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8/7/2017</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hyperlink" Target="http://softuni.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hyperlink" Target="http://softuni.bg/" TargetMode="External"/><Relationship Id="rId5" Type="http://schemas.openxmlformats.org/officeDocument/2006/relationships/image" Target="../media/image8.png"/><Relationship Id="rId10" Type="http://schemas.openxmlformats.org/officeDocument/2006/relationships/image" Target="../media/image11.jpeg"/><Relationship Id="rId4" Type="http://schemas.openxmlformats.org/officeDocument/2006/relationships/hyperlink" Target="http://creativecommons.org/licenses/by-nc-sa/4.0/" TargetMode="External"/><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slide" Target="slide26.xml"/><Relationship Id="rId3" Type="http://schemas.openxmlformats.org/officeDocument/2006/relationships/image" Target="../media/image12.png"/><Relationship Id="rId7" Type="http://schemas.openxmlformats.org/officeDocument/2006/relationships/slide" Target="slide7.xml"/><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4.png"/><Relationship Id="rId5" Type="http://schemas.openxmlformats.org/officeDocument/2006/relationships/image" Target="../media/image12.png"/><Relationship Id="rId10" Type="http://schemas.openxmlformats.org/officeDocument/2006/relationships/slide" Target="slide23.xml"/><Relationship Id="rId4" Type="http://schemas.openxmlformats.org/officeDocument/2006/relationships/slide" Target="slide4.xml"/><Relationship Id="rId9" Type="http://schemas.openxmlformats.org/officeDocument/2006/relationships/image" Target="../media/image14.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www.indeavr.com/" TargetMode="External"/><Relationship Id="rId13" Type="http://schemas.openxmlformats.org/officeDocument/2006/relationships/image" Target="../media/image26.png"/><Relationship Id="rId18" Type="http://schemas.openxmlformats.org/officeDocument/2006/relationships/hyperlink" Target="https://netpeak.net/" TargetMode="External"/><Relationship Id="rId3" Type="http://schemas.openxmlformats.org/officeDocument/2006/relationships/hyperlink" Target="https://softuni.bg/courses/databases-basics-mysql" TargetMode="External"/><Relationship Id="rId7" Type="http://schemas.openxmlformats.org/officeDocument/2006/relationships/image" Target="../media/image23.png"/><Relationship Id="rId12" Type="http://schemas.openxmlformats.org/officeDocument/2006/relationships/hyperlink" Target="http://www.superhosting.bg/" TargetMode="External"/><Relationship Id="rId17" Type="http://schemas.openxmlformats.org/officeDocument/2006/relationships/image" Target="../media/image28.png"/><Relationship Id="rId2" Type="http://schemas.openxmlformats.org/officeDocument/2006/relationships/notesSlide" Target="../notesSlides/notesSlide13.xml"/><Relationship Id="rId16" Type="http://schemas.openxmlformats.org/officeDocument/2006/relationships/hyperlink" Target="http://www.softwaregroup-bg.com/" TargetMode="External"/><Relationship Id="rId1" Type="http://schemas.openxmlformats.org/officeDocument/2006/relationships/slideLayout" Target="../slideLayouts/slideLayout5.xml"/><Relationship Id="rId6" Type="http://schemas.openxmlformats.org/officeDocument/2006/relationships/hyperlink" Target="http://smartit.bg/" TargetMode="External"/><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openxmlformats.org/officeDocument/2006/relationships/hyperlink" Target="http://www.infragistics.com/" TargetMode="External"/><Relationship Id="rId19" Type="http://schemas.openxmlformats.org/officeDocument/2006/relationships/image" Target="../media/image29.png"/><Relationship Id="rId4" Type="http://schemas.openxmlformats.org/officeDocument/2006/relationships/hyperlink" Target="http://xs-software.com/" TargetMode="External"/><Relationship Id="rId9" Type="http://schemas.openxmlformats.org/officeDocument/2006/relationships/image" Target="../media/image24.png"/><Relationship Id="rId14" Type="http://schemas.openxmlformats.org/officeDocument/2006/relationships/hyperlink" Target="http://www.telenor.bg/"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creativecommons.org/licenses/by-nc-sa/3.0/deed.en_US" TargetMode="External"/><Relationship Id="rId5" Type="http://schemas.openxmlformats.org/officeDocument/2006/relationships/hyperlink" Target="http://telerikacademy.com/Courses/Courses/Details/185" TargetMode="Externa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oftuni.org/" TargetMode="External"/><Relationship Id="rId7" Type="http://schemas.openxmlformats.org/officeDocument/2006/relationships/image" Target="../media/image30.png"/><Relationship Id="rId12"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forum.softuni.bg/" TargetMode="External"/><Relationship Id="rId11" Type="http://schemas.openxmlformats.org/officeDocument/2006/relationships/image" Target="../media/image32.png"/><Relationship Id="rId5" Type="http://schemas.openxmlformats.org/officeDocument/2006/relationships/hyperlink" Target="https://www.facebook.com/SoftwareUniversity" TargetMode="External"/><Relationship Id="rId10" Type="http://schemas.openxmlformats.org/officeDocument/2006/relationships/image" Target="../media/image31.png"/><Relationship Id="rId4" Type="http://schemas.openxmlformats.org/officeDocument/2006/relationships/hyperlink" Target="http://softuni.bg/" TargetMode="External"/><Relationship Id="rId9" Type="http://schemas.openxmlformats.org/officeDocument/2006/relationships/hyperlink" Target="http://www.facebook.com/SoftwareUniversity"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7367768" y="3649650"/>
            <a:ext cx="3201606" cy="2572047"/>
          </a:xfrm>
          <a:prstGeom prst="rect">
            <a:avLst/>
          </a:prstGeom>
          <a:effectLst>
            <a:softEdge rad="12700"/>
          </a:effectLst>
        </p:spPr>
      </p:pic>
      <p:sp>
        <p:nvSpPr>
          <p:cNvPr id="5" name="Title 4"/>
          <p:cNvSpPr>
            <a:spLocks noGrp="1"/>
          </p:cNvSpPr>
          <p:nvPr>
            <p:ph type="ctrTitle"/>
          </p:nvPr>
        </p:nvSpPr>
        <p:spPr>
          <a:xfrm>
            <a:off x="3579812" y="457200"/>
            <a:ext cx="7910299" cy="1476352"/>
          </a:xfrm>
        </p:spPr>
        <p:txBody>
          <a:bodyPr>
            <a:normAutofit fontScale="90000"/>
          </a:bodyPr>
          <a:lstStyle/>
          <a:p>
            <a:r>
              <a:rPr lang="en-US" dirty="0"/>
              <a:t>Basic CRUD in MySQL Server</a:t>
            </a:r>
          </a:p>
        </p:txBody>
      </p:sp>
      <p:sp>
        <p:nvSpPr>
          <p:cNvPr id="6" name="Subtitle 5"/>
          <p:cNvSpPr>
            <a:spLocks noGrp="1"/>
          </p:cNvSpPr>
          <p:nvPr>
            <p:ph type="subTitle" idx="1"/>
          </p:nvPr>
        </p:nvSpPr>
        <p:spPr>
          <a:xfrm>
            <a:off x="3579812" y="1965299"/>
            <a:ext cx="7910299" cy="1311301"/>
          </a:xfrm>
        </p:spPr>
        <p:txBody>
          <a:bodyPr>
            <a:noAutofit/>
          </a:bodyPr>
          <a:lstStyle/>
          <a:p>
            <a:r>
              <a:rPr lang="en-US" dirty="0"/>
              <a:t>Create, Retrieve, Update, Delete</a:t>
            </a:r>
          </a:p>
          <a:p>
            <a:r>
              <a:rPr lang="en-US" dirty="0"/>
              <a:t>using SQL queries</a:t>
            </a:r>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45783" y="3219091"/>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3" name="Picture 12" descr="http://softuni.bg" title="SoftUni Code Wizar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579812" y="3968769"/>
            <a:ext cx="2133598" cy="2341486"/>
          </a:xfrm>
          <a:prstGeom prst="rect">
            <a:avLst/>
          </a:prstGeom>
        </p:spPr>
      </p:pic>
      <p:sp>
        <p:nvSpPr>
          <p:cNvPr id="15" name="TextBox 14"/>
          <p:cNvSpPr txBox="1"/>
          <p:nvPr/>
        </p:nvSpPr>
        <p:spPr>
          <a:xfrm rot="576164">
            <a:off x="5393378" y="3806198"/>
            <a:ext cx="941283" cy="722955"/>
          </a:xfrm>
          <a:prstGeom prst="rect">
            <a:avLst/>
          </a:prstGeom>
          <a:noFill/>
        </p:spPr>
        <p:txBody>
          <a:bodyPr wrap="none" rtlCol="0">
            <a:spAutoFit/>
          </a:bodyPr>
          <a:lstStyle/>
          <a:p>
            <a:pPr algn="ctr">
              <a:lnSpc>
                <a:spcPct val="85000"/>
              </a:lnSpc>
            </a:pPr>
            <a:r>
              <a:rPr lang="en-US" b="1" spc="50" dirty="0">
                <a:ln w="9525" cmpd="sng">
                  <a:solidFill>
                    <a:srgbClr val="FFA72A"/>
                  </a:solidFill>
                  <a:prstDash val="solid"/>
                </a:ln>
                <a:solidFill>
                  <a:srgbClr val="FFF0D9"/>
                </a:solidFill>
                <a:effectLst>
                  <a:glow rad="38100">
                    <a:schemeClr val="accent1">
                      <a:alpha val="40000"/>
                    </a:schemeClr>
                  </a:glow>
                </a:effectLst>
              </a:rPr>
              <a:t>Basic</a:t>
            </a:r>
          </a:p>
          <a:p>
            <a:pPr algn="ctr">
              <a:lnSpc>
                <a:spcPct val="85000"/>
              </a:lnSpc>
            </a:pPr>
            <a:r>
              <a:rPr lang="en-US" b="1" spc="50" dirty="0">
                <a:ln w="9525" cmpd="sng">
                  <a:solidFill>
                    <a:srgbClr val="FFA72A"/>
                  </a:solidFill>
                  <a:prstDash val="solid"/>
                </a:ln>
                <a:solidFill>
                  <a:srgbClr val="FFF0D9"/>
                </a:solidFill>
                <a:effectLst>
                  <a:glow rad="38100">
                    <a:schemeClr val="accent1">
                      <a:alpha val="40000"/>
                    </a:schemeClr>
                  </a:glow>
                </a:effectLst>
              </a:rPr>
              <a:t>CRUD</a:t>
            </a:r>
          </a:p>
        </p:txBody>
      </p:sp>
      <p:pic>
        <p:nvPicPr>
          <p:cNvPr id="17" name="Picture 16" descr="http://softuni.org" title="Software University Foundation">
            <a:hlinkClick r:id="rId7" tooltip="Software University Foundation"/>
          </p:cNvPr>
          <p:cNvPicPr>
            <a:picLocks noChangeAspect="1"/>
          </p:cNvPicPr>
          <p:nvPr/>
        </p:nvPicPr>
        <p:blipFill rotWithShape="1">
          <a:blip r:embed="rId8" cstate="print">
            <a:extLst>
              <a:ext uri="{28A0092B-C50C-407E-A947-70E740481C1C}">
                <a14:useLocalDpi xmlns:a14="http://schemas.microsoft.com/office/drawing/2010/main"/>
              </a:ext>
            </a:extLst>
          </a:blip>
          <a:srcRect l="-5359" t="-15226" r="-5359" b="-15226"/>
          <a:stretch/>
        </p:blipFill>
        <p:spPr>
          <a:xfrm>
            <a:off x="745783" y="2057400"/>
            <a:ext cx="2175525" cy="838552"/>
          </a:xfrm>
          <a:prstGeom prst="roundRect">
            <a:avLst>
              <a:gd name="adj" fmla="val 3940"/>
            </a:avLst>
          </a:prstGeom>
          <a:solidFill>
            <a:srgbClr val="231F20">
              <a:alpha val="50000"/>
            </a:srgbClr>
          </a:solidFill>
          <a:ln>
            <a:solidFill>
              <a:schemeClr val="accent1">
                <a:lumMod val="75000"/>
                <a:alpha val="40000"/>
              </a:schemeClr>
            </a:solidFill>
          </a:ln>
        </p:spPr>
      </p:pic>
      <p:pic>
        <p:nvPicPr>
          <p:cNvPr id="14" name="Picture 2" descr="database, storage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48715" y="3276600"/>
            <a:ext cx="1466782" cy="13786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6" name="Picture 2" descr="http://media.tumblr.com/a1b563bf83b9bb363597c13e76fde1b4/tumblr_inline_mfsrwy0g4r1rxkxbn.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0482" y="4802382"/>
            <a:ext cx="1743249" cy="15678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9" name="Text Placeholder 6"/>
          <p:cNvSpPr>
            <a:spLocks noGrp="1"/>
          </p:cNvSpPr>
          <p:nvPr>
            <p:ph type="body" sz="quarter" idx="10"/>
          </p:nvPr>
        </p:nvSpPr>
        <p:spPr>
          <a:xfrm>
            <a:off x="760412" y="4419600"/>
            <a:ext cx="3187613" cy="525135"/>
          </a:xfrm>
        </p:spPr>
        <p:txBody>
          <a:bodyPr/>
          <a:lstStyle/>
          <a:p>
            <a:r>
              <a:rPr lang="en-US" dirty="0"/>
              <a:t>SoftUni Team</a:t>
            </a:r>
          </a:p>
        </p:txBody>
      </p:sp>
      <p:sp>
        <p:nvSpPr>
          <p:cNvPr id="20" name="Text Placeholder 7"/>
          <p:cNvSpPr>
            <a:spLocks noGrp="1"/>
          </p:cNvSpPr>
          <p:nvPr>
            <p:ph type="body" sz="quarter" idx="13"/>
          </p:nvPr>
        </p:nvSpPr>
        <p:spPr>
          <a:xfrm>
            <a:off x="760413" y="4889499"/>
            <a:ext cx="3187614" cy="444343"/>
          </a:xfrm>
        </p:spPr>
        <p:txBody>
          <a:bodyPr/>
          <a:lstStyle/>
          <a:p>
            <a:r>
              <a:rPr lang="en-US" dirty="0"/>
              <a:t>Technical Trainers</a:t>
            </a:r>
          </a:p>
        </p:txBody>
      </p:sp>
      <p:sp>
        <p:nvSpPr>
          <p:cNvPr id="21" name="Text Placeholder 10"/>
          <p:cNvSpPr>
            <a:spLocks noGrp="1"/>
          </p:cNvSpPr>
          <p:nvPr>
            <p:ph type="body" sz="quarter" idx="17"/>
          </p:nvPr>
        </p:nvSpPr>
        <p:spPr>
          <a:xfrm>
            <a:off x="760412" y="5394605"/>
            <a:ext cx="3187613" cy="363552"/>
          </a:xfrm>
        </p:spPr>
        <p:txBody>
          <a:bodyPr/>
          <a:lstStyle/>
          <a:p>
            <a:r>
              <a:rPr lang="en-US" dirty="0"/>
              <a:t>Software University</a:t>
            </a:r>
          </a:p>
        </p:txBody>
      </p:sp>
      <p:sp>
        <p:nvSpPr>
          <p:cNvPr id="22" name="Text Placeholder 11"/>
          <p:cNvSpPr>
            <a:spLocks noGrp="1"/>
          </p:cNvSpPr>
          <p:nvPr>
            <p:ph type="body" sz="quarter" idx="18"/>
          </p:nvPr>
        </p:nvSpPr>
        <p:spPr>
          <a:xfrm>
            <a:off x="760412" y="5735767"/>
            <a:ext cx="3187613" cy="331235"/>
          </a:xfrm>
        </p:spPr>
        <p:txBody>
          <a:bodyPr/>
          <a:lstStyle/>
          <a:p>
            <a:r>
              <a:rPr lang="en-US" dirty="0">
                <a:hlinkClick r:id="rId11"/>
              </a:rPr>
              <a:t>http://softuni.bg</a:t>
            </a:r>
            <a:endParaRPr lang="en-US" dirty="0"/>
          </a:p>
        </p:txBody>
      </p:sp>
    </p:spTree>
    <p:extLst>
      <p:ext uri="{BB962C8B-B14F-4D97-AF65-F5344CB8AC3E}">
        <p14:creationId xmlns:p14="http://schemas.microsoft.com/office/powerpoint/2010/main" val="32153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7" name="Rectangle 3"/>
          <p:cNvSpPr>
            <a:spLocks noGrp="1" noChangeArrowheads="1"/>
          </p:cNvSpPr>
          <p:nvPr>
            <p:ph idx="1"/>
          </p:nvPr>
        </p:nvSpPr>
        <p:spPr/>
        <p:txBody>
          <a:bodyPr>
            <a:normAutofit/>
          </a:bodyPr>
          <a:lstStyle/>
          <a:p>
            <a:pPr>
              <a:lnSpc>
                <a:spcPct val="100000"/>
              </a:lnSpc>
            </a:pPr>
            <a:r>
              <a:rPr lang="en-US" sz="3200" dirty="0">
                <a:solidFill>
                  <a:srgbClr val="F3CD60"/>
                </a:solidFill>
              </a:rPr>
              <a:t>Aliases</a:t>
            </a:r>
            <a:r>
              <a:rPr lang="en-US" sz="3200" dirty="0"/>
              <a:t> rename a table or a column heading</a:t>
            </a:r>
          </a:p>
          <a:p>
            <a:pPr>
              <a:lnSpc>
                <a:spcPct val="100000"/>
              </a:lnSpc>
              <a:spcBef>
                <a:spcPts val="22200"/>
              </a:spcBef>
            </a:pPr>
            <a:r>
              <a:rPr lang="en-US" sz="3200" dirty="0"/>
              <a:t>You can shorten fields or clarify abbreviations</a:t>
            </a:r>
          </a:p>
        </p:txBody>
      </p:sp>
      <p:sp>
        <p:nvSpPr>
          <p:cNvPr id="502786" name="Rectangle 2"/>
          <p:cNvSpPr>
            <a:spLocks noGrp="1" noChangeArrowheads="1"/>
          </p:cNvSpPr>
          <p:nvPr>
            <p:ph type="title"/>
          </p:nvPr>
        </p:nvSpPr>
        <p:spPr/>
        <p:txBody>
          <a:bodyPr/>
          <a:lstStyle/>
          <a:p>
            <a:r>
              <a:rPr lang="en-US" dirty="0"/>
              <a:t>Column Aliases</a:t>
            </a:r>
          </a:p>
        </p:txBody>
      </p:sp>
      <p:sp>
        <p:nvSpPr>
          <p:cNvPr id="502788" name="Rectangle 4"/>
          <p:cNvSpPr>
            <a:spLocks noChangeArrowheads="1"/>
          </p:cNvSpPr>
          <p:nvPr/>
        </p:nvSpPr>
        <p:spPr bwMode="auto">
          <a:xfrm>
            <a:off x="1979612" y="1797723"/>
            <a:ext cx="8305800" cy="83099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employee_id </a:t>
            </a:r>
            <a:r>
              <a:rPr lang="en-US"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AS</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id, first_name, last_name</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FROM employees;</a:t>
            </a:r>
          </a:p>
        </p:txBody>
      </p:sp>
      <p:graphicFrame>
        <p:nvGraphicFramePr>
          <p:cNvPr id="502789" name="Group 5"/>
          <p:cNvGraphicFramePr>
            <a:graphicFrameLocks noGrp="1"/>
          </p:cNvGraphicFramePr>
          <p:nvPr>
            <p:extLst>
              <p:ext uri="{D42A27DB-BD31-4B8C-83A1-F6EECF244321}">
                <p14:modId xmlns:p14="http://schemas.microsoft.com/office/powerpoint/2010/main" val="3868425866"/>
              </p:ext>
            </p:extLst>
          </p:nvPr>
        </p:nvGraphicFramePr>
        <p:xfrm>
          <a:off x="3195638" y="2819400"/>
          <a:ext cx="5794372" cy="1707477"/>
        </p:xfrm>
        <a:graphic>
          <a:graphicData uri="http://schemas.openxmlformats.org/drawingml/2006/table">
            <a:tbl>
              <a:tblPr/>
              <a:tblGrid>
                <a:gridCol w="1906242">
                  <a:extLst>
                    <a:ext uri="{9D8B030D-6E8A-4147-A177-3AD203B41FA5}">
                      <a16:colId xmlns:a16="http://schemas.microsoft.com/office/drawing/2014/main" val="1163929117"/>
                    </a:ext>
                  </a:extLst>
                </a:gridCol>
                <a:gridCol w="1906242">
                  <a:extLst>
                    <a:ext uri="{9D8B030D-6E8A-4147-A177-3AD203B41FA5}">
                      <a16:colId xmlns:a16="http://schemas.microsoft.com/office/drawing/2014/main" val="20000"/>
                    </a:ext>
                  </a:extLst>
                </a:gridCol>
                <a:gridCol w="1981888">
                  <a:extLst>
                    <a:ext uri="{9D8B030D-6E8A-4147-A177-3AD203B41FA5}">
                      <a16:colId xmlns:a16="http://schemas.microsoft.com/office/drawing/2014/main" val="20001"/>
                    </a:ext>
                  </a:extLst>
                </a:gridCol>
              </a:tblGrid>
              <a:tr h="47760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id</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first_name</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last_name</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409956">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1</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Guy</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Gilbert</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9956">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2</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Kevin</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Brown</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956">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
        <p:nvSpPr>
          <p:cNvPr id="8" name="Rectangle 9"/>
          <p:cNvSpPr>
            <a:spLocks noChangeArrowheads="1"/>
          </p:cNvSpPr>
          <p:nvPr/>
        </p:nvSpPr>
        <p:spPr bwMode="auto">
          <a:xfrm>
            <a:off x="1979612" y="5181600"/>
            <a:ext cx="8305800" cy="132610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b="1" dirty="0">
                <a:solidFill>
                  <a:srgbClr val="F3CD60"/>
                </a:solidFill>
                <a:effectLst>
                  <a:outerShdw blurRad="38100" dist="38100" dir="2700000" algn="tl">
                    <a:srgbClr val="000000">
                      <a:alpha val="43137"/>
                    </a:srgbClr>
                  </a:outerShdw>
                </a:effectLst>
                <a:latin typeface="Consolas" panose="020B0609020204030204" pitchFamily="49" charset="0"/>
              </a:rPr>
              <a:t>SELECT</a:t>
            </a:r>
            <a:r>
              <a:rPr lang="en-US" b="1" dirty="0">
                <a:solidFill>
                  <a:schemeClr val="tx2"/>
                </a:solidFill>
                <a:effectLst>
                  <a:outerShdw blurRad="38100" dist="38100" dir="2700000" algn="tl">
                    <a:srgbClr val="000000">
                      <a:alpha val="43137"/>
                    </a:srgbClr>
                  </a:outerShdw>
                </a:effectLst>
                <a:latin typeface="Consolas" panose="020B0609020204030204" pitchFamily="49" charset="0"/>
              </a:rPr>
              <a:t> </a:t>
            </a:r>
            <a:r>
              <a:rPr lang="en-US" b="1" noProof="1">
                <a:solidFill>
                  <a:schemeClr val="tx2"/>
                </a:solidFill>
                <a:effectLst>
                  <a:outerShdw blurRad="38100" dist="38100" dir="2700000" algn="tl">
                    <a:srgbClr val="000000">
                      <a:alpha val="43137"/>
                    </a:srgbClr>
                  </a:outerShdw>
                </a:effectLst>
                <a:latin typeface="Consolas" panose="020B0609020204030204" pitchFamily="49" charset="0"/>
              </a:rPr>
              <a:t>c.duration</a:t>
            </a:r>
            <a:r>
              <a:rPr lang="en-US" b="1" dirty="0">
                <a:solidFill>
                  <a:srgbClr val="FBEEDC"/>
                </a:solidFill>
                <a:effectLst>
                  <a:outerShdw blurRad="38100" dist="38100" dir="2700000" algn="tl">
                    <a:srgbClr val="000000">
                      <a:alpha val="43137"/>
                    </a:srgbClr>
                  </a:outerShdw>
                </a:effectLst>
                <a:latin typeface="Consolas" panose="020B0609020204030204" pitchFamily="49" charset="0"/>
              </a:rPr>
              <a:t>,</a:t>
            </a:r>
          </a:p>
          <a:p>
            <a:r>
              <a:rPr lang="en-US" b="1" dirty="0">
                <a:solidFill>
                  <a:srgbClr val="FBEEDC"/>
                </a:solidFill>
                <a:effectLst>
                  <a:outerShdw blurRad="38100" dist="38100" dir="2700000" algn="tl">
                    <a:srgbClr val="000000">
                      <a:alpha val="43137"/>
                    </a:srgbClr>
                  </a:outerShdw>
                </a:effectLst>
                <a:latin typeface="Consolas" panose="020B0609020204030204" pitchFamily="49" charset="0"/>
              </a:rPr>
              <a:t>       </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rPr>
              <a:t>c.acg </a:t>
            </a:r>
            <a:r>
              <a:rPr lang="en-US" b="1" dirty="0">
                <a:solidFill>
                  <a:srgbClr val="F3CD60"/>
                </a:solidFill>
                <a:effectLst>
                  <a:outerShdw blurRad="38100" dist="38100" dir="2700000" algn="tl">
                    <a:srgbClr val="000000">
                      <a:alpha val="43137"/>
                    </a:srgbClr>
                  </a:outerShdw>
                </a:effectLst>
                <a:latin typeface="Consolas" panose="020B0609020204030204" pitchFamily="49" charset="0"/>
              </a:rPr>
              <a:t>AS</a:t>
            </a:r>
            <a:r>
              <a:rPr lang="en-US" b="1" dirty="0">
                <a:solidFill>
                  <a:srgbClr val="FBEEDC"/>
                </a:solidFill>
                <a:effectLst>
                  <a:outerShdw blurRad="38100" dist="38100" dir="2700000" algn="tl">
                    <a:srgbClr val="000000">
                      <a:alpha val="43137"/>
                    </a:srgbClr>
                  </a:outerShdw>
                </a:effectLst>
                <a:latin typeface="Consolas" panose="020B0609020204030204" pitchFamily="49" charset="0"/>
              </a:rPr>
              <a:t> 'Access Control Gateway'</a:t>
            </a:r>
          </a:p>
          <a:p>
            <a:r>
              <a:rPr lang="en-US" b="1" dirty="0">
                <a:solidFill>
                  <a:srgbClr val="FBEEDC"/>
                </a:solidFill>
                <a:effectLst>
                  <a:outerShdw blurRad="38100" dist="38100" dir="2700000" algn="tl">
                    <a:srgbClr val="000000">
                      <a:alpha val="43137"/>
                    </a:srgbClr>
                  </a:outerShdw>
                </a:effectLst>
                <a:latin typeface="Consolas" panose="020B0609020204030204" pitchFamily="49" charset="0"/>
              </a:rPr>
              <a:t>  </a:t>
            </a:r>
            <a:r>
              <a:rPr lang="en-GB" b="1" dirty="0">
                <a:solidFill>
                  <a:srgbClr val="FBEEDC"/>
                </a:solidFill>
                <a:effectLst>
                  <a:outerShdw blurRad="38100" dist="38100" dir="2700000" algn="tl">
                    <a:srgbClr val="000000">
                      <a:alpha val="43137"/>
                    </a:srgbClr>
                  </a:outerShdw>
                </a:effectLst>
                <a:latin typeface="Consolas" panose="020B0609020204030204" pitchFamily="49" charset="0"/>
              </a:rPr>
              <a:t>FROM calls </a:t>
            </a:r>
            <a:r>
              <a:rPr lang="en-GB" b="1" dirty="0">
                <a:solidFill>
                  <a:srgbClr val="F3CD60"/>
                </a:solidFill>
                <a:effectLst>
                  <a:outerShdw blurRad="38100" dist="38100" dir="2700000" algn="tl">
                    <a:srgbClr val="000000">
                      <a:alpha val="43137"/>
                    </a:srgbClr>
                  </a:outerShdw>
                </a:effectLst>
                <a:latin typeface="Consolas" panose="020B0609020204030204" pitchFamily="49" charset="0"/>
              </a:rPr>
              <a:t>AS</a:t>
            </a:r>
            <a:r>
              <a:rPr lang="en-GB" b="1" dirty="0">
                <a:solidFill>
                  <a:srgbClr val="FBEEDC"/>
                </a:solidFill>
                <a:effectLst>
                  <a:outerShdw blurRad="38100" dist="38100" dir="2700000" algn="tl">
                    <a:srgbClr val="000000">
                      <a:alpha val="43137"/>
                    </a:srgbClr>
                  </a:outerShdw>
                </a:effectLst>
                <a:latin typeface="Consolas" panose="020B0609020204030204" pitchFamily="49" charset="0"/>
              </a:rPr>
              <a:t> c;</a:t>
            </a:r>
          </a:p>
        </p:txBody>
      </p:sp>
      <p:sp>
        <p:nvSpPr>
          <p:cNvPr id="9" name="AutoShape 22"/>
          <p:cNvSpPr>
            <a:spLocks noChangeArrowheads="1"/>
          </p:cNvSpPr>
          <p:nvPr/>
        </p:nvSpPr>
        <p:spPr bwMode="auto">
          <a:xfrm>
            <a:off x="5484812" y="2603774"/>
            <a:ext cx="2667000" cy="646687"/>
          </a:xfrm>
          <a:prstGeom prst="wedgeRoundRectCallout">
            <a:avLst>
              <a:gd name="adj1" fmla="val -36444"/>
              <a:gd name="adj2" fmla="val -11549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Display name</a:t>
            </a:r>
            <a:endParaRPr lang="bg-BG" sz="2800" noProof="1">
              <a:solidFill>
                <a:srgbClr val="FFFFFF"/>
              </a:solidFill>
            </a:endParaRPr>
          </a:p>
        </p:txBody>
      </p:sp>
    </p:spTree>
    <p:extLst>
      <p:ext uri="{BB962C8B-B14F-4D97-AF65-F5344CB8AC3E}">
        <p14:creationId xmlns:p14="http://schemas.microsoft.com/office/powerpoint/2010/main" val="85265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27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27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27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278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8"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5" name="Rectangle 3"/>
          <p:cNvSpPr>
            <a:spLocks noGrp="1" noChangeArrowheads="1"/>
          </p:cNvSpPr>
          <p:nvPr>
            <p:ph idx="1"/>
          </p:nvPr>
        </p:nvSpPr>
        <p:spPr>
          <a:xfrm>
            <a:off x="190413" y="1066800"/>
            <a:ext cx="11804822" cy="5570355"/>
          </a:xfrm>
        </p:spPr>
        <p:txBody>
          <a:bodyPr>
            <a:normAutofit/>
          </a:bodyPr>
          <a:lstStyle/>
          <a:p>
            <a:pPr>
              <a:lnSpc>
                <a:spcPct val="100000"/>
              </a:lnSpc>
            </a:pPr>
            <a:r>
              <a:rPr lang="en-US" sz="3000" dirty="0"/>
              <a:t>You can concatenate column names or strings using the </a:t>
            </a:r>
            <a:r>
              <a:rPr lang="en-US" sz="3000" b="1" dirty="0">
                <a:solidFill>
                  <a:srgbClr val="F3CD60"/>
                </a:solidFill>
                <a:effectLst>
                  <a:outerShdw blurRad="38100" dist="38100" dir="2700000" algn="tl">
                    <a:srgbClr val="000000">
                      <a:alpha val="43137"/>
                    </a:srgbClr>
                  </a:outerShdw>
                </a:effectLst>
                <a:latin typeface="Consolas" panose="020B0609020204030204" pitchFamily="49" charset="0"/>
              </a:rPr>
              <a:t>concat()</a:t>
            </a:r>
            <a:r>
              <a:rPr lang="en-US" sz="3000" dirty="0">
                <a:solidFill>
                  <a:srgbClr val="F3CD60"/>
                </a:solidFill>
              </a:rPr>
              <a:t> </a:t>
            </a:r>
            <a:r>
              <a:rPr lang="en-US" sz="3000" dirty="0"/>
              <a:t>function</a:t>
            </a:r>
          </a:p>
          <a:p>
            <a:pPr lvl="1">
              <a:lnSpc>
                <a:spcPct val="100000"/>
              </a:lnSpc>
            </a:pPr>
            <a:r>
              <a:rPr lang="en-US" sz="2700" dirty="0"/>
              <a:t>String literals are enclosed in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700" dirty="0"/>
              <a:t>](</a:t>
            </a:r>
            <a:r>
              <a:rPr lang="en-US" sz="2700" dirty="0">
                <a:solidFill>
                  <a:srgbClr val="F3CD60"/>
                </a:solidFill>
              </a:rPr>
              <a:t>single</a:t>
            </a:r>
            <a:r>
              <a:rPr lang="en-US" sz="2700" dirty="0">
                <a:solidFill>
                  <a:schemeClr val="accent1"/>
                </a:solidFill>
              </a:rPr>
              <a:t> </a:t>
            </a:r>
            <a:r>
              <a:rPr lang="en-US" sz="2700" dirty="0">
                <a:solidFill>
                  <a:srgbClr val="F3CD60"/>
                </a:solidFill>
              </a:rPr>
              <a:t>quotes</a:t>
            </a:r>
            <a:r>
              <a:rPr lang="en-US" sz="2700" dirty="0"/>
              <a:t>)</a:t>
            </a:r>
          </a:p>
          <a:p>
            <a:pPr lvl="1">
              <a:lnSpc>
                <a:spcPct val="100000"/>
              </a:lnSpc>
            </a:pPr>
            <a:r>
              <a:rPr lang="en-US" sz="2700" dirty="0"/>
              <a:t>Table and column names containing special symbols use </a:t>
            </a:r>
            <a:r>
              <a:rPr lang="en-US" sz="2700" dirty="0">
                <a:solidFill>
                  <a:schemeClr val="accent1"/>
                </a:solidFill>
              </a:rPr>
              <a:t> </a:t>
            </a:r>
            <a:r>
              <a:rPr lang="en-US" sz="2700" dirty="0"/>
              <a:t>[</a:t>
            </a:r>
            <a:r>
              <a:rPr lang="en-US" sz="2700" b="1" dirty="0">
                <a:solidFill>
                  <a:schemeClr val="accent1"/>
                </a:solidFill>
              </a:rPr>
              <a:t>`</a:t>
            </a:r>
            <a:r>
              <a:rPr lang="en-US" sz="2700" dirty="0"/>
              <a:t>]</a:t>
            </a:r>
            <a:r>
              <a:rPr lang="en-US" sz="2700" dirty="0">
                <a:solidFill>
                  <a:schemeClr val="accent1"/>
                </a:solidFill>
              </a:rPr>
              <a:t> </a:t>
            </a:r>
            <a:r>
              <a:rPr lang="en-US" sz="2700" dirty="0"/>
              <a:t>(</a:t>
            </a:r>
            <a:r>
              <a:rPr lang="en-US" sz="2700" dirty="0">
                <a:solidFill>
                  <a:srgbClr val="F3CD60"/>
                </a:solidFill>
              </a:rPr>
              <a:t>backtick</a:t>
            </a:r>
            <a:r>
              <a:rPr lang="en-US" sz="2700" dirty="0"/>
              <a:t>)</a:t>
            </a:r>
          </a:p>
        </p:txBody>
      </p:sp>
      <p:sp>
        <p:nvSpPr>
          <p:cNvPr id="504834" name="Rectangle 2"/>
          <p:cNvSpPr>
            <a:spLocks noGrp="1" noChangeArrowheads="1"/>
          </p:cNvSpPr>
          <p:nvPr>
            <p:ph type="title"/>
          </p:nvPr>
        </p:nvSpPr>
        <p:spPr/>
        <p:txBody>
          <a:bodyPr/>
          <a:lstStyle/>
          <a:p>
            <a:r>
              <a:rPr lang="en-US" dirty="0"/>
              <a:t>Concatenation</a:t>
            </a:r>
          </a:p>
        </p:txBody>
      </p:sp>
      <p:sp>
        <p:nvSpPr>
          <p:cNvPr id="504836" name="Rectangle 4"/>
          <p:cNvSpPr>
            <a:spLocks noChangeArrowheads="1"/>
          </p:cNvSpPr>
          <p:nvPr/>
        </p:nvSpPr>
        <p:spPr bwMode="auto">
          <a:xfrm>
            <a:off x="684212" y="3205646"/>
            <a:ext cx="10882200" cy="1692771"/>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concat(`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first_name</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last_name</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AS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full_name</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job_title</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as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Job Title</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id</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AS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No.</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FROM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employees</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2" name="Slide Number Placeholder 1"/>
          <p:cNvSpPr>
            <a:spLocks noGrp="1"/>
          </p:cNvSpPr>
          <p:nvPr>
            <p:ph type="sldNum" sz="quarter" idx="4"/>
          </p:nvPr>
        </p:nvSpPr>
        <p:spPr/>
        <p:txBody>
          <a:bodyPr/>
          <a:lstStyle/>
          <a:p>
            <a:fld id="{C014DD1E-5D91-48A3-AD6D-45FBA980D106}" type="slidenum">
              <a:rPr lang="en-US" smtClean="0"/>
              <a:pPr/>
              <a:t>11</a:t>
            </a:fld>
            <a:endParaRPr lang="en-US" dirty="0"/>
          </a:p>
        </p:txBody>
      </p:sp>
    </p:spTree>
    <p:extLst>
      <p:ext uri="{BB962C8B-B14F-4D97-AF65-F5344CB8AC3E}">
        <p14:creationId xmlns:p14="http://schemas.microsoft.com/office/powerpoint/2010/main" val="260072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48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48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48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4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12</a:t>
            </a:fld>
            <a:endParaRPr lang="en-US" dirty="0"/>
          </a:p>
        </p:txBody>
      </p:sp>
      <p:sp>
        <p:nvSpPr>
          <p:cNvPr id="3" name="Content Placeholder 2"/>
          <p:cNvSpPr>
            <a:spLocks noGrp="1"/>
          </p:cNvSpPr>
          <p:nvPr>
            <p:ph idx="1"/>
          </p:nvPr>
        </p:nvSpPr>
        <p:spPr/>
        <p:txBody>
          <a:bodyPr>
            <a:normAutofit/>
          </a:bodyPr>
          <a:lstStyle/>
          <a:p>
            <a:r>
              <a:rPr lang="en-US" dirty="0"/>
              <a:t>Find information about all employees, listing their:</a:t>
            </a:r>
          </a:p>
          <a:p>
            <a:pPr lvl="1"/>
            <a:r>
              <a:rPr lang="en-US" dirty="0">
                <a:solidFill>
                  <a:srgbClr val="F3CD60"/>
                </a:solidFill>
              </a:rPr>
              <a:t>Full Name</a:t>
            </a:r>
          </a:p>
          <a:p>
            <a:pPr lvl="1"/>
            <a:r>
              <a:rPr lang="en-US" dirty="0">
                <a:solidFill>
                  <a:srgbClr val="F3CD60"/>
                </a:solidFill>
              </a:rPr>
              <a:t>Job</a:t>
            </a:r>
            <a:r>
              <a:rPr lang="en-US" dirty="0">
                <a:solidFill>
                  <a:schemeClr val="accent1"/>
                </a:solidFill>
              </a:rPr>
              <a:t> </a:t>
            </a:r>
            <a:r>
              <a:rPr lang="en-US" dirty="0">
                <a:solidFill>
                  <a:srgbClr val="F3CD60"/>
                </a:solidFill>
              </a:rPr>
              <a:t>title</a:t>
            </a:r>
          </a:p>
          <a:p>
            <a:pPr lvl="1"/>
            <a:r>
              <a:rPr lang="en-US" dirty="0">
                <a:solidFill>
                  <a:srgbClr val="F3CD60"/>
                </a:solidFill>
              </a:rPr>
              <a:t>Salary</a:t>
            </a:r>
          </a:p>
          <a:p>
            <a:pPr marL="377887" lvl="1" indent="0">
              <a:buNone/>
            </a:pPr>
            <a:endParaRPr lang="en-US" dirty="0">
              <a:solidFill>
                <a:srgbClr val="F3CD60"/>
              </a:solidFill>
            </a:endParaRPr>
          </a:p>
          <a:p>
            <a:r>
              <a:rPr lang="en-US" dirty="0"/>
              <a:t>Use </a:t>
            </a:r>
            <a:r>
              <a:rPr lang="en-US" dirty="0">
                <a:solidFill>
                  <a:srgbClr val="F3CD60"/>
                </a:solidFill>
              </a:rPr>
              <a:t>concatenation</a:t>
            </a:r>
            <a:r>
              <a:rPr lang="en-US" dirty="0"/>
              <a:t> to display first and last names as </a:t>
            </a:r>
            <a:r>
              <a:rPr lang="en-US" dirty="0">
                <a:solidFill>
                  <a:srgbClr val="F3CD60"/>
                </a:solidFill>
              </a:rPr>
              <a:t>one</a:t>
            </a:r>
            <a:r>
              <a:rPr lang="en-US" dirty="0">
                <a:solidFill>
                  <a:schemeClr val="accent1"/>
                </a:solidFill>
              </a:rPr>
              <a:t> </a:t>
            </a:r>
            <a:r>
              <a:rPr lang="en-US" dirty="0">
                <a:solidFill>
                  <a:srgbClr val="F3CD60"/>
                </a:solidFill>
              </a:rPr>
              <a:t>field</a:t>
            </a:r>
          </a:p>
          <a:p>
            <a:r>
              <a:rPr lang="en-US" dirty="0"/>
              <a:t>Note: Query </a:t>
            </a:r>
            <a:r>
              <a:rPr lang="en-US" noProof="1">
                <a:solidFill>
                  <a:srgbClr val="F3CD60"/>
                </a:solidFill>
              </a:rPr>
              <a:t>Hospital</a:t>
            </a:r>
            <a:r>
              <a:rPr lang="en-US" dirty="0"/>
              <a:t> database</a:t>
            </a:r>
          </a:p>
        </p:txBody>
      </p:sp>
      <p:sp>
        <p:nvSpPr>
          <p:cNvPr id="4" name="Title 3"/>
          <p:cNvSpPr>
            <a:spLocks noGrp="1"/>
          </p:cNvSpPr>
          <p:nvPr>
            <p:ph type="title"/>
          </p:nvPr>
        </p:nvSpPr>
        <p:spPr/>
        <p:txBody>
          <a:bodyPr/>
          <a:lstStyle/>
          <a:p>
            <a:r>
              <a:rPr lang="en-US" dirty="0"/>
              <a:t>Problem: Employee Summary</a:t>
            </a:r>
          </a:p>
        </p:txBody>
      </p:sp>
    </p:spTree>
    <p:extLst>
      <p:ext uri="{BB962C8B-B14F-4D97-AF65-F5344CB8AC3E}">
        <p14:creationId xmlns:p14="http://schemas.microsoft.com/office/powerpoint/2010/main" val="400771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13</a:t>
            </a:fld>
            <a:endParaRPr lang="en-US" dirty="0"/>
          </a:p>
        </p:txBody>
      </p:sp>
      <p:sp>
        <p:nvSpPr>
          <p:cNvPr id="4" name="Title 3"/>
          <p:cNvSpPr>
            <a:spLocks noGrp="1"/>
          </p:cNvSpPr>
          <p:nvPr>
            <p:ph type="title"/>
          </p:nvPr>
        </p:nvSpPr>
        <p:spPr/>
        <p:txBody>
          <a:bodyPr/>
          <a:lstStyle/>
          <a:p>
            <a:r>
              <a:rPr lang="en-US" dirty="0"/>
              <a:t>Employee Summary - Solution</a:t>
            </a:r>
          </a:p>
        </p:txBody>
      </p:sp>
      <p:sp>
        <p:nvSpPr>
          <p:cNvPr id="5" name="Rectangle 4"/>
          <p:cNvSpPr>
            <a:spLocks noChangeArrowheads="1"/>
          </p:cNvSpPr>
          <p:nvPr/>
        </p:nvSpPr>
        <p:spPr bwMode="auto">
          <a:xfrm>
            <a:off x="455612" y="2819400"/>
            <a:ext cx="11201400" cy="2246769"/>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concat(`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first_name</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last_name</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AS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full_name</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job_title</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as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job_title</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salary</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AS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salary</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FROM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employees</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WHERE salary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&gt;= </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1000;</a:t>
            </a:r>
          </a:p>
        </p:txBody>
      </p:sp>
      <p:sp>
        <p:nvSpPr>
          <p:cNvPr id="6" name="AutoShape 22"/>
          <p:cNvSpPr>
            <a:spLocks noChangeArrowheads="1"/>
          </p:cNvSpPr>
          <p:nvPr/>
        </p:nvSpPr>
        <p:spPr bwMode="auto">
          <a:xfrm>
            <a:off x="2741612" y="1752600"/>
            <a:ext cx="2439945" cy="646687"/>
          </a:xfrm>
          <a:prstGeom prst="wedgeRoundRectCallout">
            <a:avLst>
              <a:gd name="adj1" fmla="val -42577"/>
              <a:gd name="adj2" fmla="val 12375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Concatenation</a:t>
            </a:r>
            <a:endParaRPr lang="bg-BG" sz="2800" noProof="1">
              <a:solidFill>
                <a:srgbClr val="FFFFFF"/>
              </a:solidFill>
            </a:endParaRPr>
          </a:p>
        </p:txBody>
      </p:sp>
      <p:sp>
        <p:nvSpPr>
          <p:cNvPr id="7" name="AutoShape 22"/>
          <p:cNvSpPr>
            <a:spLocks noChangeArrowheads="1"/>
          </p:cNvSpPr>
          <p:nvPr/>
        </p:nvSpPr>
        <p:spPr bwMode="auto">
          <a:xfrm>
            <a:off x="8075612" y="3810000"/>
            <a:ext cx="2652151" cy="646687"/>
          </a:xfrm>
          <a:prstGeom prst="wedgeRoundRectCallout">
            <a:avLst>
              <a:gd name="adj1" fmla="val -86004"/>
              <a:gd name="adj2" fmla="val 1246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Column alias</a:t>
            </a:r>
            <a:endParaRPr lang="bg-BG" sz="2800" noProof="1">
              <a:solidFill>
                <a:srgbClr val="FFFFFF"/>
              </a:solidFill>
            </a:endParaRPr>
          </a:p>
        </p:txBody>
      </p:sp>
    </p:spTree>
    <p:extLst>
      <p:ext uri="{BB962C8B-B14F-4D97-AF65-F5344CB8AC3E}">
        <p14:creationId xmlns:p14="http://schemas.microsoft.com/office/powerpoint/2010/main" val="12387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p:txBody>
          <a:bodyPr/>
          <a:lstStyle/>
          <a:p>
            <a:r>
              <a:rPr lang="en-US" dirty="0"/>
              <a:t>Filtering the Selected Rows</a:t>
            </a:r>
          </a:p>
        </p:txBody>
      </p:sp>
      <p:sp>
        <p:nvSpPr>
          <p:cNvPr id="510979" name="Rectangle 3"/>
          <p:cNvSpPr>
            <a:spLocks noGrp="1" noChangeArrowheads="1"/>
          </p:cNvSpPr>
          <p:nvPr>
            <p:ph idx="1"/>
          </p:nvPr>
        </p:nvSpPr>
        <p:spPr/>
        <p:txBody>
          <a:bodyPr/>
          <a:lstStyle/>
          <a:p>
            <a:pPr>
              <a:spcBef>
                <a:spcPct val="25000"/>
              </a:spcBef>
            </a:pPr>
            <a:r>
              <a:rPr lang="en-US" dirty="0"/>
              <a:t>Use </a:t>
            </a:r>
            <a:r>
              <a:rPr lang="en-US" b="1" dirty="0">
                <a:solidFill>
                  <a:srgbClr val="F3CD60"/>
                </a:solidFill>
                <a:effectLst>
                  <a:outerShdw blurRad="38100" dist="38100" dir="2700000" algn="tl">
                    <a:srgbClr val="000000">
                      <a:alpha val="43137"/>
                    </a:srgbClr>
                  </a:outerShdw>
                </a:effectLst>
                <a:latin typeface="Consolas" panose="020B0609020204030204" pitchFamily="49" charset="0"/>
              </a:rPr>
              <a:t>DISTINCT</a:t>
            </a:r>
            <a:r>
              <a:rPr lang="en-US" dirty="0"/>
              <a:t> to eliminate duplicate results</a:t>
            </a:r>
          </a:p>
          <a:p>
            <a:pPr>
              <a:spcBef>
                <a:spcPts val="7800"/>
              </a:spcBef>
            </a:pPr>
            <a:r>
              <a:rPr lang="en-US" dirty="0"/>
              <a:t>You can filter rows by specific conditions using the </a:t>
            </a:r>
            <a:r>
              <a:rPr lang="en-US" b="1" dirty="0">
                <a:solidFill>
                  <a:srgbClr val="F3CD60"/>
                </a:solidFill>
                <a:latin typeface="Consolas" pitchFamily="49" charset="0"/>
              </a:rPr>
              <a:t>WHERE</a:t>
            </a:r>
            <a:r>
              <a:rPr lang="en-US" dirty="0"/>
              <a:t> clause</a:t>
            </a:r>
          </a:p>
          <a:p>
            <a:pPr>
              <a:spcBef>
                <a:spcPts val="11400"/>
              </a:spcBef>
            </a:pPr>
            <a:r>
              <a:rPr lang="en-US" dirty="0"/>
              <a:t>Other </a:t>
            </a:r>
            <a:r>
              <a:rPr lang="en-US" dirty="0">
                <a:solidFill>
                  <a:srgbClr val="F3CD60"/>
                </a:solidFill>
              </a:rPr>
              <a:t>logical</a:t>
            </a:r>
            <a:r>
              <a:rPr lang="en-US" dirty="0">
                <a:solidFill>
                  <a:schemeClr val="accent1"/>
                </a:solidFill>
              </a:rPr>
              <a:t> </a:t>
            </a:r>
            <a:r>
              <a:rPr lang="en-US" dirty="0">
                <a:solidFill>
                  <a:srgbClr val="F3CD60"/>
                </a:solidFill>
              </a:rPr>
              <a:t>operators</a:t>
            </a:r>
            <a:r>
              <a:rPr lang="en-US" dirty="0">
                <a:solidFill>
                  <a:schemeClr val="accent1"/>
                </a:solidFill>
              </a:rPr>
              <a:t> </a:t>
            </a:r>
            <a:r>
              <a:rPr lang="en-US" dirty="0"/>
              <a:t>can be used for greater control</a:t>
            </a:r>
          </a:p>
        </p:txBody>
      </p:sp>
      <p:sp>
        <p:nvSpPr>
          <p:cNvPr id="510980" name="Rectangle 4"/>
          <p:cNvSpPr>
            <a:spLocks noChangeArrowheads="1"/>
          </p:cNvSpPr>
          <p:nvPr/>
        </p:nvSpPr>
        <p:spPr bwMode="auto">
          <a:xfrm>
            <a:off x="2422412" y="3467637"/>
            <a:ext cx="7344000" cy="129266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`last_name`, `department_id`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`employees` </a:t>
            </a:r>
          </a:p>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WHERE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`department_id`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1;</a:t>
            </a:r>
          </a:p>
        </p:txBody>
      </p:sp>
      <p:sp>
        <p:nvSpPr>
          <p:cNvPr id="511004" name="Rectangle 28"/>
          <p:cNvSpPr>
            <a:spLocks noChangeArrowheads="1"/>
          </p:cNvSpPr>
          <p:nvPr/>
        </p:nvSpPr>
        <p:spPr bwMode="auto">
          <a:xfrm>
            <a:off x="2420824" y="5428814"/>
            <a:ext cx="7344000" cy="129266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`last_name`, `salary`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`employees`</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WHERE `salary`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&lt;=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20000;</a:t>
            </a:r>
          </a:p>
        </p:txBody>
      </p:sp>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9" name="Rectangle 19"/>
          <p:cNvSpPr>
            <a:spLocks noChangeArrowheads="1"/>
          </p:cNvSpPr>
          <p:nvPr/>
        </p:nvSpPr>
        <p:spPr bwMode="auto">
          <a:xfrm>
            <a:off x="2422413" y="1828800"/>
            <a:ext cx="7344000" cy="89255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DISTINCT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`department_id`</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FROM `employees`;</a:t>
            </a:r>
          </a:p>
        </p:txBody>
      </p:sp>
    </p:spTree>
    <p:extLst>
      <p:ext uri="{BB962C8B-B14F-4D97-AF65-F5344CB8AC3E}">
        <p14:creationId xmlns:p14="http://schemas.microsoft.com/office/powerpoint/2010/main" val="54698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0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097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09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97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80" grpId="0" animBg="1"/>
      <p:bldP spid="511004"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7" name="Rectangle 3"/>
          <p:cNvSpPr>
            <a:spLocks noGrp="1" noChangeArrowheads="1"/>
          </p:cNvSpPr>
          <p:nvPr>
            <p:ph type="title"/>
          </p:nvPr>
        </p:nvSpPr>
        <p:spPr/>
        <p:txBody>
          <a:bodyPr/>
          <a:lstStyle/>
          <a:p>
            <a:r>
              <a:rPr lang="en-US" dirty="0"/>
              <a:t>Other Comparison Conditions</a:t>
            </a:r>
          </a:p>
        </p:txBody>
      </p:sp>
      <p:sp>
        <p:nvSpPr>
          <p:cNvPr id="513026" name="Rectangle 2"/>
          <p:cNvSpPr>
            <a:spLocks noGrp="1" noChangeArrowheads="1"/>
          </p:cNvSpPr>
          <p:nvPr>
            <p:ph idx="1"/>
          </p:nvPr>
        </p:nvSpPr>
        <p:spPr>
          <a:noFill/>
          <a:ln/>
        </p:spPr>
        <p:txBody>
          <a:bodyPr>
            <a:normAutofit/>
          </a:bodyPr>
          <a:lstStyle/>
          <a:p>
            <a:r>
              <a:rPr lang="en-US" dirty="0"/>
              <a:t>Conditions ca be combined using </a:t>
            </a:r>
            <a:r>
              <a:rPr lang="en-US" b="1" dirty="0">
                <a:solidFill>
                  <a:srgbClr val="F3CD60"/>
                </a:solidFill>
                <a:latin typeface="Consolas" pitchFamily="49" charset="0"/>
                <a:cs typeface="Consolas" pitchFamily="49" charset="0"/>
              </a:rPr>
              <a:t>NOT</a:t>
            </a:r>
            <a:r>
              <a:rPr lang="en-US" dirty="0"/>
              <a:t>, </a:t>
            </a:r>
            <a:r>
              <a:rPr lang="en-US" b="1" dirty="0">
                <a:solidFill>
                  <a:srgbClr val="F3CD60"/>
                </a:solidFill>
                <a:latin typeface="Consolas" pitchFamily="49" charset="0"/>
              </a:rPr>
              <a:t>OR</a:t>
            </a:r>
            <a:r>
              <a:rPr lang="en-US" dirty="0"/>
              <a:t>, </a:t>
            </a:r>
            <a:r>
              <a:rPr lang="en-US" b="1" noProof="1">
                <a:solidFill>
                  <a:srgbClr val="F3CD60"/>
                </a:solidFill>
                <a:latin typeface="Consolas" pitchFamily="49" charset="0"/>
              </a:rPr>
              <a:t>AND</a:t>
            </a:r>
            <a:r>
              <a:rPr lang="en-US" dirty="0">
                <a:solidFill>
                  <a:schemeClr val="tx2">
                    <a:lumMod val="75000"/>
                  </a:schemeClr>
                </a:solidFill>
              </a:rPr>
              <a:t> </a:t>
            </a:r>
            <a:r>
              <a:rPr lang="en-US" dirty="0"/>
              <a:t>and brackets</a:t>
            </a:r>
          </a:p>
          <a:p>
            <a:pPr>
              <a:spcBef>
                <a:spcPts val="8400"/>
              </a:spcBef>
            </a:pPr>
            <a:r>
              <a:rPr lang="en-US" dirty="0"/>
              <a:t>Using </a:t>
            </a:r>
            <a:r>
              <a:rPr lang="en-US" b="1" dirty="0">
                <a:solidFill>
                  <a:srgbClr val="F3CD60"/>
                </a:solidFill>
                <a:latin typeface="Consolas" pitchFamily="49" charset="0"/>
              </a:rPr>
              <a:t>BETWEEN</a:t>
            </a:r>
            <a:r>
              <a:rPr lang="en-US" dirty="0">
                <a:solidFill>
                  <a:schemeClr val="tx2">
                    <a:lumMod val="75000"/>
                  </a:schemeClr>
                </a:solidFill>
              </a:rPr>
              <a:t> </a:t>
            </a:r>
            <a:r>
              <a:rPr lang="en-US" dirty="0"/>
              <a:t>operator to specify a range:</a:t>
            </a:r>
          </a:p>
          <a:p>
            <a:pPr>
              <a:spcBef>
                <a:spcPts val="8400"/>
              </a:spcBef>
            </a:pPr>
            <a:r>
              <a:rPr lang="en-US" dirty="0"/>
              <a:t>Using </a:t>
            </a:r>
            <a:r>
              <a:rPr lang="en-US" b="1" dirty="0">
                <a:solidFill>
                  <a:srgbClr val="F3CD60"/>
                </a:solidFill>
                <a:latin typeface="Consolas" pitchFamily="49" charset="0"/>
              </a:rPr>
              <a:t>IN</a:t>
            </a:r>
            <a:r>
              <a:rPr lang="en-US" dirty="0">
                <a:solidFill>
                  <a:srgbClr val="F3CD60"/>
                </a:solidFill>
              </a:rPr>
              <a:t> </a:t>
            </a:r>
            <a:r>
              <a:rPr lang="en-US" b="1" dirty="0">
                <a:solidFill>
                  <a:srgbClr val="F3CD60"/>
                </a:solidFill>
                <a:latin typeface="Consolas" pitchFamily="49" charset="0"/>
              </a:rPr>
              <a:t>/</a:t>
            </a:r>
            <a:r>
              <a:rPr lang="en-US" dirty="0">
                <a:solidFill>
                  <a:srgbClr val="F3CD60"/>
                </a:solidFill>
              </a:rPr>
              <a:t> </a:t>
            </a:r>
            <a:r>
              <a:rPr lang="en-US" b="1" dirty="0">
                <a:solidFill>
                  <a:srgbClr val="F3CD60"/>
                </a:solidFill>
                <a:latin typeface="Consolas" pitchFamily="49" charset="0"/>
              </a:rPr>
              <a:t>NOT</a:t>
            </a:r>
            <a:r>
              <a:rPr lang="en-US" dirty="0">
                <a:solidFill>
                  <a:srgbClr val="F3CD60"/>
                </a:solidFill>
              </a:rPr>
              <a:t> </a:t>
            </a:r>
            <a:r>
              <a:rPr lang="en-US" b="1" dirty="0">
                <a:solidFill>
                  <a:srgbClr val="F3CD60"/>
                </a:solidFill>
                <a:latin typeface="Consolas" pitchFamily="49" charset="0"/>
              </a:rPr>
              <a:t>IN </a:t>
            </a:r>
            <a:r>
              <a:rPr lang="en-US" dirty="0"/>
              <a:t>to specify a set of values:</a:t>
            </a:r>
          </a:p>
        </p:txBody>
      </p:sp>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513028" name="Rectangle 4"/>
          <p:cNvSpPr>
            <a:spLocks noChangeArrowheads="1"/>
          </p:cNvSpPr>
          <p:nvPr/>
        </p:nvSpPr>
        <p:spPr bwMode="auto">
          <a:xfrm>
            <a:off x="1522412" y="3588603"/>
            <a:ext cx="9144000" cy="830997"/>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`last_name`, `salary`FROM `employees`</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WHERE `salary` </a:t>
            </a:r>
            <a:r>
              <a:rPr lang="en-US"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BETWEEN</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20000 </a:t>
            </a:r>
            <a:r>
              <a:rPr lang="en-US"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AND</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22000;</a:t>
            </a:r>
          </a:p>
        </p:txBody>
      </p:sp>
      <p:sp>
        <p:nvSpPr>
          <p:cNvPr id="513029" name="Rectangle 5"/>
          <p:cNvSpPr>
            <a:spLocks noChangeArrowheads="1"/>
          </p:cNvSpPr>
          <p:nvPr/>
        </p:nvSpPr>
        <p:spPr bwMode="auto">
          <a:xfrm>
            <a:off x="1522412" y="5341203"/>
            <a:ext cx="9144000" cy="1200329"/>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`first_name`, `last_name`, `manager_id`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`employees`</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WHERE `manager_id` </a:t>
            </a:r>
            <a:r>
              <a:rPr lang="en-US"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IN</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(109, 3, 16);</a:t>
            </a:r>
          </a:p>
        </p:txBody>
      </p:sp>
      <p:sp>
        <p:nvSpPr>
          <p:cNvPr id="8" name="Rectangle 6"/>
          <p:cNvSpPr>
            <a:spLocks noChangeArrowheads="1"/>
          </p:cNvSpPr>
          <p:nvPr/>
        </p:nvSpPr>
        <p:spPr bwMode="auto">
          <a:xfrm>
            <a:off x="1522412" y="1836003"/>
            <a:ext cx="9144000" cy="830997"/>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`last_name` FROM `employees`</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WHERE </a:t>
            </a:r>
            <a:r>
              <a:rPr lang="en-US"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NOT</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`manager_id` = 3 </a:t>
            </a:r>
            <a:r>
              <a:rPr lang="en-US"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OR</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`manager_id` = 4</a:t>
            </a:r>
            <a:r>
              <a:rPr lang="en-US"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2564634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30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302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3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302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3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8" grpId="0" animBg="1"/>
      <p:bldP spid="513029"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9" name="Rectangle 3"/>
          <p:cNvSpPr>
            <a:spLocks noGrp="1" noChangeArrowheads="1"/>
          </p:cNvSpPr>
          <p:nvPr>
            <p:ph idx="1"/>
          </p:nvPr>
        </p:nvSpPr>
        <p:spPr>
          <a:xfrm>
            <a:off x="190413" y="1066800"/>
            <a:ext cx="11804822" cy="5570355"/>
          </a:xfrm>
        </p:spPr>
        <p:txBody>
          <a:bodyPr>
            <a:normAutofit/>
          </a:bodyPr>
          <a:lstStyle/>
          <a:p>
            <a:pPr>
              <a:lnSpc>
                <a:spcPct val="100000"/>
              </a:lnSpc>
            </a:pPr>
            <a:r>
              <a:rPr lang="en-US" sz="3000" b="1" dirty="0">
                <a:solidFill>
                  <a:srgbClr val="F3CD60"/>
                </a:solidFill>
                <a:latin typeface="Consolas" pitchFamily="49" charset="0"/>
              </a:rPr>
              <a:t>NULL</a:t>
            </a:r>
            <a:r>
              <a:rPr lang="en-US" sz="3000" dirty="0"/>
              <a:t> is a special value that means missing value</a:t>
            </a:r>
          </a:p>
          <a:p>
            <a:pPr lvl="1">
              <a:lnSpc>
                <a:spcPct val="100000"/>
              </a:lnSpc>
            </a:pPr>
            <a:r>
              <a:rPr lang="en-US" sz="2800" dirty="0"/>
              <a:t>Not the same as </a:t>
            </a:r>
            <a:r>
              <a:rPr lang="en-US" sz="2800" b="1" dirty="0">
                <a:solidFill>
                  <a:srgbClr val="F3CD60"/>
                </a:solidFill>
                <a:latin typeface="Consolas" panose="020B0609020204030204" pitchFamily="49" charset="0"/>
                <a:cs typeface="Consolas" panose="020B0609020204030204" pitchFamily="49" charset="0"/>
              </a:rPr>
              <a:t>0</a:t>
            </a:r>
            <a:r>
              <a:rPr lang="en-US" sz="2800" dirty="0"/>
              <a:t> or a blank space</a:t>
            </a:r>
          </a:p>
          <a:p>
            <a:pPr>
              <a:lnSpc>
                <a:spcPct val="100000"/>
              </a:lnSpc>
            </a:pPr>
            <a:r>
              <a:rPr lang="en-US" sz="3000" dirty="0"/>
              <a:t>Checking for </a:t>
            </a:r>
            <a:r>
              <a:rPr lang="en-US" sz="3000" b="1" dirty="0">
                <a:solidFill>
                  <a:srgbClr val="F3CD60"/>
                </a:solidFill>
                <a:latin typeface="Consolas" pitchFamily="49" charset="0"/>
                <a:cs typeface="Consolas" pitchFamily="49" charset="0"/>
              </a:rPr>
              <a:t>NULL</a:t>
            </a:r>
            <a:r>
              <a:rPr lang="en-US" sz="3000" dirty="0">
                <a:solidFill>
                  <a:schemeClr val="tx2">
                    <a:lumMod val="75000"/>
                  </a:schemeClr>
                </a:solidFill>
              </a:rPr>
              <a:t> </a:t>
            </a:r>
            <a:r>
              <a:rPr lang="en-US" sz="3000" dirty="0"/>
              <a:t>values</a:t>
            </a:r>
            <a:endParaRPr lang="en-US" sz="3000" b="1" dirty="0">
              <a:solidFill>
                <a:schemeClr val="tx2">
                  <a:lumMod val="75000"/>
                </a:schemeClr>
              </a:solidFill>
              <a:latin typeface="Consolas" pitchFamily="49" charset="0"/>
            </a:endParaRPr>
          </a:p>
        </p:txBody>
      </p:sp>
      <p:sp>
        <p:nvSpPr>
          <p:cNvPr id="500738" name="Rectangle 2"/>
          <p:cNvSpPr>
            <a:spLocks noGrp="1" noChangeArrowheads="1"/>
          </p:cNvSpPr>
          <p:nvPr>
            <p:ph type="title"/>
          </p:nvPr>
        </p:nvSpPr>
        <p:spPr/>
        <p:txBody>
          <a:bodyPr/>
          <a:lstStyle/>
          <a:p>
            <a:r>
              <a:rPr lang="en-US" dirty="0"/>
              <a:t>Comparing with </a:t>
            </a:r>
            <a:r>
              <a:rPr lang="en-US" dirty="0">
                <a:latin typeface="Consolas" pitchFamily="49" charset="0"/>
                <a:cs typeface="Consolas" pitchFamily="49" charset="0"/>
              </a:rPr>
              <a:t>NULL</a:t>
            </a:r>
            <a:endParaRPr lang="en-US"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8" name="Rectangle 4"/>
          <p:cNvSpPr>
            <a:spLocks noChangeArrowheads="1"/>
          </p:cNvSpPr>
          <p:nvPr/>
        </p:nvSpPr>
        <p:spPr bwMode="auto">
          <a:xfrm>
            <a:off x="2429691" y="4113559"/>
            <a:ext cx="7235824" cy="1200329"/>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`last_name`, `manager_id`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`employees`</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WHERE `manager_id` </a:t>
            </a:r>
            <a:r>
              <a:rPr lang="en-US"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IS</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NULL;</a:t>
            </a:r>
          </a:p>
        </p:txBody>
      </p:sp>
      <p:sp>
        <p:nvSpPr>
          <p:cNvPr id="9" name="Rectangle 7"/>
          <p:cNvSpPr>
            <a:spLocks noChangeArrowheads="1"/>
          </p:cNvSpPr>
          <p:nvPr/>
        </p:nvSpPr>
        <p:spPr bwMode="auto">
          <a:xfrm>
            <a:off x="2429691" y="5440337"/>
            <a:ext cx="7235824" cy="1200329"/>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`last_name`, `manager_id`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`employees`</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WHERE `manager_id` </a:t>
            </a:r>
            <a:r>
              <a:rPr lang="en-US"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IS NOT NULL;</a:t>
            </a:r>
          </a:p>
        </p:txBody>
      </p:sp>
      <p:sp>
        <p:nvSpPr>
          <p:cNvPr id="10" name="Rectangle 8"/>
          <p:cNvSpPr>
            <a:spLocks noChangeArrowheads="1"/>
          </p:cNvSpPr>
          <p:nvPr/>
        </p:nvSpPr>
        <p:spPr bwMode="auto">
          <a:xfrm>
            <a:off x="2429691" y="2790292"/>
            <a:ext cx="7235824" cy="1200329"/>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`last_name`, `manager_id`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`employees`</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WHERE `manager_id` = </a:t>
            </a:r>
            <a:r>
              <a:rPr lang="en-US"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NULL;</a:t>
            </a:r>
          </a:p>
        </p:txBody>
      </p:sp>
      <p:sp>
        <p:nvSpPr>
          <p:cNvPr id="11" name="AutoShape 22"/>
          <p:cNvSpPr>
            <a:spLocks noChangeArrowheads="1"/>
          </p:cNvSpPr>
          <p:nvPr/>
        </p:nvSpPr>
        <p:spPr bwMode="auto">
          <a:xfrm>
            <a:off x="7248975" y="3278381"/>
            <a:ext cx="3188837" cy="523812"/>
          </a:xfrm>
          <a:prstGeom prst="wedgeRoundRectCallout">
            <a:avLst>
              <a:gd name="adj1" fmla="val -57108"/>
              <a:gd name="adj2" fmla="val 2585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This is always false!</a:t>
            </a:r>
            <a:endParaRPr lang="bg-BG" sz="2800" noProof="1">
              <a:solidFill>
                <a:srgbClr val="FFFFFF"/>
              </a:solidFill>
            </a:endParaRPr>
          </a:p>
        </p:txBody>
      </p:sp>
    </p:spTree>
    <p:extLst>
      <p:ext uri="{BB962C8B-B14F-4D97-AF65-F5344CB8AC3E}">
        <p14:creationId xmlns:p14="http://schemas.microsoft.com/office/powerpoint/2010/main" val="284456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7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0739">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r>
              <a:rPr lang="en-US" dirty="0"/>
              <a:t>Sorting with ORDER BY</a:t>
            </a:r>
          </a:p>
        </p:txBody>
      </p:sp>
      <p:sp>
        <p:nvSpPr>
          <p:cNvPr id="517123" name="Rectangle 3"/>
          <p:cNvSpPr>
            <a:spLocks noGrp="1" noChangeArrowheads="1"/>
          </p:cNvSpPr>
          <p:nvPr>
            <p:ph idx="1"/>
          </p:nvPr>
        </p:nvSpPr>
        <p:spPr/>
        <p:txBody>
          <a:bodyPr/>
          <a:lstStyle/>
          <a:p>
            <a:pPr>
              <a:lnSpc>
                <a:spcPct val="100000"/>
              </a:lnSpc>
            </a:pPr>
            <a:r>
              <a:rPr lang="en-US" dirty="0"/>
              <a:t>Sort rows with the </a:t>
            </a:r>
            <a:r>
              <a:rPr lang="en-US" b="1" dirty="0">
                <a:solidFill>
                  <a:srgbClr val="F3CD60"/>
                </a:solidFill>
                <a:latin typeface="Consolas" panose="020B0609020204030204" pitchFamily="49" charset="0"/>
                <a:cs typeface="Consolas" panose="020B0609020204030204" pitchFamily="49" charset="0"/>
              </a:rPr>
              <a:t>ORDER</a:t>
            </a:r>
            <a:r>
              <a:rPr lang="en-US" b="1" dirty="0">
                <a:solidFill>
                  <a:schemeClr val="tx2">
                    <a:lumMod val="75000"/>
                  </a:schemeClr>
                </a:solidFill>
                <a:cs typeface="Consolas" panose="020B0609020204030204" pitchFamily="49" charset="0"/>
              </a:rPr>
              <a:t> </a:t>
            </a:r>
            <a:r>
              <a:rPr lang="en-US" b="1" dirty="0">
                <a:solidFill>
                  <a:srgbClr val="F3CD60"/>
                </a:solidFill>
                <a:latin typeface="Consolas" panose="020B0609020204030204" pitchFamily="49" charset="0"/>
                <a:cs typeface="Consolas" panose="020B0609020204030204" pitchFamily="49" charset="0"/>
              </a:rPr>
              <a:t>BY</a:t>
            </a:r>
            <a:r>
              <a:rPr lang="en-US" b="1" dirty="0">
                <a:solidFill>
                  <a:schemeClr val="tx2">
                    <a:lumMod val="75000"/>
                  </a:schemeClr>
                </a:solidFill>
                <a:cs typeface="Consolas" panose="020B0609020204030204" pitchFamily="49" charset="0"/>
              </a:rPr>
              <a:t> </a:t>
            </a:r>
            <a:r>
              <a:rPr lang="en-US" dirty="0"/>
              <a:t>clause</a:t>
            </a:r>
          </a:p>
          <a:p>
            <a:pPr lvl="1">
              <a:lnSpc>
                <a:spcPct val="100000"/>
              </a:lnSpc>
            </a:pPr>
            <a:r>
              <a:rPr lang="en-US" b="1" dirty="0">
                <a:solidFill>
                  <a:srgbClr val="F3CD60"/>
                </a:solidFill>
                <a:latin typeface="Consolas" panose="020B0609020204030204" pitchFamily="49" charset="0"/>
                <a:cs typeface="Consolas" panose="020B0609020204030204" pitchFamily="49" charset="0"/>
              </a:rPr>
              <a:t>ASC</a:t>
            </a:r>
            <a:r>
              <a:rPr lang="en-US" dirty="0"/>
              <a:t>: ascending order, default</a:t>
            </a:r>
          </a:p>
          <a:p>
            <a:pPr lvl="1">
              <a:lnSpc>
                <a:spcPct val="100000"/>
              </a:lnSpc>
            </a:pPr>
            <a:r>
              <a:rPr lang="en-US" b="1" dirty="0">
                <a:solidFill>
                  <a:srgbClr val="F3CD60"/>
                </a:solidFill>
                <a:latin typeface="Consolas" panose="020B0609020204030204" pitchFamily="49" charset="0"/>
                <a:cs typeface="Consolas" panose="020B0609020204030204" pitchFamily="49" charset="0"/>
              </a:rPr>
              <a:t>DESC</a:t>
            </a:r>
            <a:r>
              <a:rPr lang="en-US" dirty="0"/>
              <a:t>: descending order</a:t>
            </a:r>
          </a:p>
        </p:txBody>
      </p:sp>
      <p:sp>
        <p:nvSpPr>
          <p:cNvPr id="517124" name="Rectangle 4"/>
          <p:cNvSpPr>
            <a:spLocks noChangeArrowheads="1"/>
          </p:cNvSpPr>
          <p:nvPr/>
        </p:nvSpPr>
        <p:spPr bwMode="auto">
          <a:xfrm>
            <a:off x="912812" y="3203138"/>
            <a:ext cx="5943600" cy="129266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`last_name`, `hire_date`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`employees`</a:t>
            </a:r>
          </a:p>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ORDER</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BY</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`hire_date`;</a:t>
            </a:r>
          </a:p>
        </p:txBody>
      </p:sp>
      <p:graphicFrame>
        <p:nvGraphicFramePr>
          <p:cNvPr id="517125" name="Group 5"/>
          <p:cNvGraphicFramePr>
            <a:graphicFrameLocks noGrp="1"/>
          </p:cNvGraphicFramePr>
          <p:nvPr>
            <p:extLst>
              <p:ext uri="{D42A27DB-BD31-4B8C-83A1-F6EECF244321}">
                <p14:modId xmlns:p14="http://schemas.microsoft.com/office/powerpoint/2010/main" val="1955637972"/>
              </p:ext>
            </p:extLst>
          </p:nvPr>
        </p:nvGraphicFramePr>
        <p:xfrm>
          <a:off x="7557461" y="2070604"/>
          <a:ext cx="3203575" cy="1962912"/>
        </p:xfrm>
        <a:graphic>
          <a:graphicData uri="http://schemas.openxmlformats.org/drawingml/2006/table">
            <a:tbl>
              <a:tblPr/>
              <a:tblGrid>
                <a:gridCol w="1581150">
                  <a:extLst>
                    <a:ext uri="{9D8B030D-6E8A-4147-A177-3AD203B41FA5}">
                      <a16:colId xmlns:a16="http://schemas.microsoft.com/office/drawing/2014/main" val="20000"/>
                    </a:ext>
                  </a:extLst>
                </a:gridCol>
                <a:gridCol w="1622425">
                  <a:extLst>
                    <a:ext uri="{9D8B030D-6E8A-4147-A177-3AD203B41FA5}">
                      <a16:colId xmlns:a16="http://schemas.microsoft.com/office/drawing/2014/main" val="20001"/>
                    </a:ext>
                  </a:extLst>
                </a:gridCol>
              </a:tblGrid>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HireDate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kern="1200" cap="none" normalizeH="0" baseline="0" dirty="0">
                          <a:ln>
                            <a:noFill/>
                          </a:ln>
                          <a:solidFill>
                            <a:schemeClr val="tx2">
                              <a:lumMod val="90000"/>
                            </a:schemeClr>
                          </a:solidFill>
                          <a:effectLst/>
                          <a:latin typeface="Consolas" pitchFamily="49" charset="0"/>
                          <a:ea typeface="+mn-ea"/>
                          <a:cs typeface="+mn-cs"/>
                        </a:rPr>
                        <a:t>Gilbert</a:t>
                      </a:r>
                      <a:endParaRPr kumimoji="1" lang="bg-BG" sz="20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kern="1200" cap="none" normalizeH="0" baseline="0" dirty="0">
                          <a:ln>
                            <a:noFill/>
                          </a:ln>
                          <a:solidFill>
                            <a:schemeClr val="tx2">
                              <a:lumMod val="90000"/>
                            </a:schemeClr>
                          </a:solidFill>
                          <a:effectLst/>
                          <a:latin typeface="Consolas" pitchFamily="49" charset="0"/>
                          <a:ea typeface="+mn-ea"/>
                          <a:cs typeface="+mn-cs"/>
                        </a:rPr>
                        <a:t>1998-07-31</a:t>
                      </a:r>
                      <a:endParaRPr kumimoji="1" lang="bg-BG" sz="20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kern="1200" cap="none" normalizeH="0" baseline="0" dirty="0">
                          <a:ln>
                            <a:noFill/>
                          </a:ln>
                          <a:solidFill>
                            <a:schemeClr val="tx2">
                              <a:lumMod val="90000"/>
                            </a:schemeClr>
                          </a:solidFill>
                          <a:effectLst/>
                          <a:latin typeface="Consolas" pitchFamily="49" charset="0"/>
                          <a:ea typeface="+mn-ea"/>
                          <a:cs typeface="+mn-cs"/>
                        </a:rPr>
                        <a:t>Brown</a:t>
                      </a:r>
                      <a:endParaRPr kumimoji="1" lang="bg-BG" sz="20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kern="1200" cap="none" normalizeH="0" baseline="0" dirty="0">
                          <a:ln>
                            <a:noFill/>
                          </a:ln>
                          <a:solidFill>
                            <a:schemeClr val="tx2">
                              <a:lumMod val="90000"/>
                            </a:schemeClr>
                          </a:solidFill>
                          <a:effectLst/>
                          <a:latin typeface="Consolas" pitchFamily="49" charset="0"/>
                          <a:ea typeface="+mn-ea"/>
                          <a:cs typeface="+mn-cs"/>
                        </a:rPr>
                        <a:t>1999-02-26</a:t>
                      </a:r>
                      <a:endParaRPr kumimoji="1" lang="bg-BG" sz="20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kern="1200" cap="none" normalizeH="0" baseline="0">
                          <a:ln>
                            <a:noFill/>
                          </a:ln>
                          <a:solidFill>
                            <a:schemeClr val="tx2">
                              <a:lumMod val="90000"/>
                            </a:schemeClr>
                          </a:solidFill>
                          <a:effectLst/>
                          <a:latin typeface="Consolas" pitchFamily="49" charset="0"/>
                          <a:ea typeface="+mn-ea"/>
                          <a:cs typeface="+mn-cs"/>
                        </a:rPr>
                        <a:t>Tamburello</a:t>
                      </a:r>
                      <a:endParaRPr kumimoji="1" lang="bg-BG" sz="2000" b="1" i="0" u="none" strike="noStrike" kern="1200" cap="none" normalizeH="0" baseline="0">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kern="1200" cap="none" normalizeH="0" baseline="0" dirty="0">
                          <a:ln>
                            <a:noFill/>
                          </a:ln>
                          <a:solidFill>
                            <a:schemeClr val="tx2">
                              <a:lumMod val="90000"/>
                            </a:schemeClr>
                          </a:solidFill>
                          <a:effectLst/>
                          <a:latin typeface="Consolas" pitchFamily="49" charset="0"/>
                          <a:ea typeface="+mn-ea"/>
                          <a:cs typeface="+mn-cs"/>
                        </a:rPr>
                        <a:t>1999-12-12</a:t>
                      </a:r>
                      <a:endParaRPr kumimoji="1" lang="bg-BG" sz="20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kern="1200" cap="none" normalizeH="0" baseline="0" dirty="0">
                          <a:ln>
                            <a:noFill/>
                          </a:ln>
                          <a:solidFill>
                            <a:schemeClr val="tx2">
                              <a:lumMod val="90000"/>
                            </a:schemeClr>
                          </a:solidFill>
                          <a:effectLst/>
                          <a:latin typeface="Consolas" pitchFamily="49" charset="0"/>
                          <a:ea typeface="+mn-ea"/>
                          <a:cs typeface="+mn-cs"/>
                        </a:rPr>
                        <a:t>…</a:t>
                      </a:r>
                      <a:endParaRPr kumimoji="1" lang="bg-BG" sz="20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kern="1200" cap="none" normalizeH="0" baseline="0" dirty="0">
                          <a:ln>
                            <a:noFill/>
                          </a:ln>
                          <a:solidFill>
                            <a:schemeClr val="tx2">
                              <a:lumMod val="90000"/>
                            </a:schemeClr>
                          </a:solidFill>
                          <a:effectLst/>
                          <a:latin typeface="Consolas" pitchFamily="49" charset="0"/>
                          <a:ea typeface="+mn-ea"/>
                          <a:cs typeface="+mn-cs"/>
                        </a:rPr>
                        <a:t>…</a:t>
                      </a:r>
                      <a:endParaRPr kumimoji="1" lang="bg-BG" sz="20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17145" name="Rectangle 25"/>
          <p:cNvSpPr>
            <a:spLocks noChangeArrowheads="1"/>
          </p:cNvSpPr>
          <p:nvPr/>
        </p:nvSpPr>
        <p:spPr bwMode="auto">
          <a:xfrm>
            <a:off x="912812" y="4953000"/>
            <a:ext cx="5943600" cy="129266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`last_name`, `hire_date`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`employees`</a:t>
            </a:r>
          </a:p>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ORDER</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BY</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`hire_date`</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DESC;</a:t>
            </a:r>
          </a:p>
        </p:txBody>
      </p:sp>
      <p:graphicFrame>
        <p:nvGraphicFramePr>
          <p:cNvPr id="517146" name="Group 26"/>
          <p:cNvGraphicFramePr>
            <a:graphicFrameLocks noGrp="1"/>
          </p:cNvGraphicFramePr>
          <p:nvPr>
            <p:extLst>
              <p:ext uri="{D42A27DB-BD31-4B8C-83A1-F6EECF244321}">
                <p14:modId xmlns:p14="http://schemas.microsoft.com/office/powerpoint/2010/main" val="2813587891"/>
              </p:ext>
            </p:extLst>
          </p:nvPr>
        </p:nvGraphicFramePr>
        <p:xfrm>
          <a:off x="7557461" y="4490763"/>
          <a:ext cx="3203575" cy="1962912"/>
        </p:xfrm>
        <a:graphic>
          <a:graphicData uri="http://schemas.openxmlformats.org/drawingml/2006/table">
            <a:tbl>
              <a:tblPr/>
              <a:tblGrid>
                <a:gridCol w="1581150">
                  <a:extLst>
                    <a:ext uri="{9D8B030D-6E8A-4147-A177-3AD203B41FA5}">
                      <a16:colId xmlns:a16="http://schemas.microsoft.com/office/drawing/2014/main" val="20000"/>
                    </a:ext>
                  </a:extLst>
                </a:gridCol>
                <a:gridCol w="1622425">
                  <a:extLst>
                    <a:ext uri="{9D8B030D-6E8A-4147-A177-3AD203B41FA5}">
                      <a16:colId xmlns:a16="http://schemas.microsoft.com/office/drawing/2014/main" val="20001"/>
                    </a:ext>
                  </a:extLst>
                </a:gridCol>
              </a:tblGrid>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HireDate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kern="1200" cap="none" normalizeH="0" baseline="0" noProof="1">
                          <a:ln>
                            <a:noFill/>
                          </a:ln>
                          <a:solidFill>
                            <a:schemeClr val="tx2">
                              <a:lumMod val="90000"/>
                            </a:schemeClr>
                          </a:solidFill>
                          <a:effectLst/>
                          <a:latin typeface="Consolas" pitchFamily="49" charset="0"/>
                          <a:ea typeface="+mn-ea"/>
                          <a:cs typeface="+mn-cs"/>
                        </a:rPr>
                        <a:t>Valdez</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kern="1200" cap="none" normalizeH="0" baseline="0" dirty="0">
                          <a:ln>
                            <a:noFill/>
                          </a:ln>
                          <a:solidFill>
                            <a:schemeClr val="tx2">
                              <a:lumMod val="90000"/>
                            </a:schemeClr>
                          </a:solidFill>
                          <a:effectLst/>
                          <a:latin typeface="Consolas" pitchFamily="49" charset="0"/>
                          <a:ea typeface="+mn-ea"/>
                          <a:cs typeface="+mn-cs"/>
                        </a:rPr>
                        <a:t>2005-07-01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kern="1200" cap="none" normalizeH="0" baseline="0" noProof="1">
                          <a:ln>
                            <a:noFill/>
                          </a:ln>
                          <a:solidFill>
                            <a:schemeClr val="tx2">
                              <a:lumMod val="90000"/>
                            </a:schemeClr>
                          </a:solidFill>
                          <a:effectLst/>
                          <a:latin typeface="Consolas" pitchFamily="49" charset="0"/>
                          <a:ea typeface="+mn-ea"/>
                          <a:cs typeface="+mn-cs"/>
                        </a:rPr>
                        <a:t>Tsoflias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kern="1200" cap="none" normalizeH="0" baseline="0">
                          <a:ln>
                            <a:noFill/>
                          </a:ln>
                          <a:solidFill>
                            <a:schemeClr val="tx2">
                              <a:lumMod val="90000"/>
                            </a:schemeClr>
                          </a:solidFill>
                          <a:effectLst/>
                          <a:latin typeface="Consolas" pitchFamily="49" charset="0"/>
                          <a:ea typeface="+mn-ea"/>
                          <a:cs typeface="+mn-cs"/>
                        </a:rPr>
                        <a:t>2005-07-01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kern="1200" cap="none" normalizeH="0" baseline="0" noProof="1">
                          <a:ln>
                            <a:noFill/>
                          </a:ln>
                          <a:solidFill>
                            <a:schemeClr val="tx2">
                              <a:lumMod val="90000"/>
                            </a:schemeClr>
                          </a:solidFill>
                          <a:effectLst/>
                          <a:latin typeface="Consolas" pitchFamily="49" charset="0"/>
                          <a:ea typeface="+mn-ea"/>
                          <a:cs typeface="+mn-cs"/>
                        </a:rPr>
                        <a:t>Abbas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kern="1200" cap="none" normalizeH="0" baseline="0" dirty="0">
                          <a:ln>
                            <a:noFill/>
                          </a:ln>
                          <a:solidFill>
                            <a:schemeClr val="tx2">
                              <a:lumMod val="90000"/>
                            </a:schemeClr>
                          </a:solidFill>
                          <a:effectLst/>
                          <a:latin typeface="Consolas" pitchFamily="49" charset="0"/>
                          <a:ea typeface="+mn-ea"/>
                          <a:cs typeface="+mn-cs"/>
                        </a:rPr>
                        <a:t>2005-04-15</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kern="1200" cap="none" normalizeH="0" baseline="0" noProof="1">
                          <a:ln>
                            <a:noFill/>
                          </a:ln>
                          <a:solidFill>
                            <a:schemeClr val="tx2">
                              <a:lumMod val="90000"/>
                            </a:schemeClr>
                          </a:solidFill>
                          <a:effectLst/>
                          <a:latin typeface="Consolas" pitchFamily="49" charset="0"/>
                          <a:ea typeface="+mn-ea"/>
                          <a:cs typeface="+mn-cs"/>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kern="1200" cap="none" normalizeH="0" baseline="0" dirty="0">
                          <a:ln>
                            <a:noFill/>
                          </a:ln>
                          <a:solidFill>
                            <a:schemeClr val="tx2">
                              <a:lumMod val="90000"/>
                            </a:schemeClr>
                          </a:solidFill>
                          <a:effectLst/>
                          <a:latin typeface="Consolas" pitchFamily="49" charset="0"/>
                          <a:ea typeface="+mn-ea"/>
                          <a:cs typeface="+mn-cs"/>
                        </a:rPr>
                        <a:t>…</a:t>
                      </a:r>
                      <a:endParaRPr kumimoji="1" lang="bg-BG" sz="20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11" name="AutoShape 22"/>
          <p:cNvSpPr>
            <a:spLocks noChangeArrowheads="1"/>
          </p:cNvSpPr>
          <p:nvPr/>
        </p:nvSpPr>
        <p:spPr bwMode="auto">
          <a:xfrm>
            <a:off x="5790122" y="2383578"/>
            <a:ext cx="2891406" cy="874403"/>
          </a:xfrm>
          <a:prstGeom prst="wedgeRoundRectCallout">
            <a:avLst>
              <a:gd name="adj1" fmla="val -65668"/>
              <a:gd name="adj2" fmla="val 6018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ASC is the </a:t>
            </a:r>
            <a:r>
              <a:rPr lang="en-US" sz="2800" noProof="1">
                <a:solidFill>
                  <a:srgbClr val="F3CD60"/>
                </a:solidFill>
              </a:rPr>
              <a:t>default</a:t>
            </a:r>
            <a:r>
              <a:rPr lang="en-US" sz="2800" noProof="1">
                <a:solidFill>
                  <a:srgbClr val="FFFFFF"/>
                </a:solidFill>
              </a:rPr>
              <a:t> sorting order</a:t>
            </a:r>
            <a:endParaRPr lang="bg-BG" sz="2800" noProof="1">
              <a:solidFill>
                <a:srgbClr val="FFFFFF"/>
              </a:solidFill>
            </a:endParaRPr>
          </a:p>
        </p:txBody>
      </p:sp>
    </p:spTree>
    <p:extLst>
      <p:ext uri="{BB962C8B-B14F-4D97-AF65-F5344CB8AC3E}">
        <p14:creationId xmlns:p14="http://schemas.microsoft.com/office/powerpoint/2010/main" val="241158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7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71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71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71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7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71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7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4" grpId="0" animBg="1"/>
      <p:bldP spid="517145"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3" name="Content Placeholder 2"/>
          <p:cNvSpPr>
            <a:spLocks noGrp="1"/>
          </p:cNvSpPr>
          <p:nvPr>
            <p:ph idx="1"/>
          </p:nvPr>
        </p:nvSpPr>
        <p:spPr/>
        <p:txBody>
          <a:bodyPr/>
          <a:lstStyle/>
          <a:p>
            <a:r>
              <a:rPr lang="en-US" dirty="0"/>
              <a:t>Views are </a:t>
            </a:r>
            <a:r>
              <a:rPr lang="en-US" dirty="0">
                <a:solidFill>
                  <a:srgbClr val="F3CD60"/>
                </a:solidFill>
              </a:rPr>
              <a:t>virtual tables </a:t>
            </a:r>
            <a:r>
              <a:rPr lang="en-US" dirty="0"/>
              <a:t>made from others tables, views or joins between them</a:t>
            </a:r>
          </a:p>
          <a:p>
            <a:r>
              <a:rPr lang="en-US" dirty="0"/>
              <a:t>Usage:</a:t>
            </a:r>
          </a:p>
          <a:p>
            <a:pPr lvl="1"/>
            <a:r>
              <a:rPr lang="en-US" dirty="0"/>
              <a:t>To simplify writing complex queries </a:t>
            </a:r>
          </a:p>
          <a:p>
            <a:pPr lvl="1"/>
            <a:r>
              <a:rPr lang="en-US" dirty="0"/>
              <a:t>To limit access to data for certain users</a:t>
            </a:r>
          </a:p>
        </p:txBody>
      </p:sp>
      <p:sp>
        <p:nvSpPr>
          <p:cNvPr id="4" name="Title 3"/>
          <p:cNvSpPr>
            <a:spLocks noGrp="1"/>
          </p:cNvSpPr>
          <p:nvPr>
            <p:ph type="title"/>
          </p:nvPr>
        </p:nvSpPr>
        <p:spPr/>
        <p:txBody>
          <a:bodyPr/>
          <a:lstStyle/>
          <a:p>
            <a:r>
              <a:rPr lang="en-US" dirty="0"/>
              <a:t>Views</a:t>
            </a:r>
          </a:p>
        </p:txBody>
      </p:sp>
    </p:spTree>
    <p:extLst>
      <p:ext uri="{BB962C8B-B14F-4D97-AF65-F5344CB8AC3E}">
        <p14:creationId xmlns:p14="http://schemas.microsoft.com/office/powerpoint/2010/main" val="118509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4" name="Title 3"/>
          <p:cNvSpPr>
            <a:spLocks noGrp="1"/>
          </p:cNvSpPr>
          <p:nvPr>
            <p:ph type="title"/>
          </p:nvPr>
        </p:nvSpPr>
        <p:spPr/>
        <p:txBody>
          <a:bodyPr/>
          <a:lstStyle/>
          <a:p>
            <a:r>
              <a:rPr lang="en-US" dirty="0"/>
              <a:t>Views (2)</a:t>
            </a:r>
          </a:p>
        </p:txBody>
      </p:sp>
      <p:graphicFrame>
        <p:nvGraphicFramePr>
          <p:cNvPr id="5" name="Group 26"/>
          <p:cNvGraphicFramePr>
            <a:graphicFrameLocks noGrp="1"/>
          </p:cNvGraphicFramePr>
          <p:nvPr>
            <p:extLst>
              <p:ext uri="{D42A27DB-BD31-4B8C-83A1-F6EECF244321}">
                <p14:modId xmlns:p14="http://schemas.microsoft.com/office/powerpoint/2010/main" val="1075645416"/>
              </p:ext>
            </p:extLst>
          </p:nvPr>
        </p:nvGraphicFramePr>
        <p:xfrm>
          <a:off x="760412" y="4273950"/>
          <a:ext cx="4571999" cy="1639824"/>
        </p:xfrm>
        <a:graphic>
          <a:graphicData uri="http://schemas.openxmlformats.org/drawingml/2006/table">
            <a:tbl>
              <a:tblPr/>
              <a:tblGrid>
                <a:gridCol w="1497931">
                  <a:extLst>
                    <a:ext uri="{9D8B030D-6E8A-4147-A177-3AD203B41FA5}">
                      <a16:colId xmlns:a16="http://schemas.microsoft.com/office/drawing/2014/main" val="20000"/>
                    </a:ext>
                  </a:extLst>
                </a:gridCol>
                <a:gridCol w="1537034">
                  <a:extLst>
                    <a:ext uri="{9D8B030D-6E8A-4147-A177-3AD203B41FA5}">
                      <a16:colId xmlns:a16="http://schemas.microsoft.com/office/drawing/2014/main" val="20001"/>
                    </a:ext>
                  </a:extLst>
                </a:gridCol>
                <a:gridCol w="1537034">
                  <a:extLst>
                    <a:ext uri="{9D8B030D-6E8A-4147-A177-3AD203B41FA5}">
                      <a16:colId xmlns:a16="http://schemas.microsoft.com/office/drawing/2014/main" val="3062806984"/>
                    </a:ext>
                  </a:extLst>
                </a:gridCol>
              </a:tblGrid>
              <a:tr h="134112">
                <a:tc gridSpan="3">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Table 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3">
                        <a:lumMod val="40000"/>
                        <a:lumOff val="60000"/>
                        <a:alpha val="50000"/>
                      </a:schemeClr>
                    </a:solidFill>
                  </a:tcPr>
                </a:tc>
                <a:tc hMerge="1">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hMerge="1">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endPar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3191901880"/>
                  </a:ext>
                </a:extLst>
              </a:tr>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Column 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3">
                        <a:lumMod val="40000"/>
                        <a:lumOff val="6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Column 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3">
                        <a:lumMod val="40000"/>
                        <a:lumOff val="6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Column 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3">
                        <a:lumMod val="40000"/>
                        <a:lumOff val="60000"/>
                        <a:alpha val="50000"/>
                      </a:schemeClr>
                    </a:solidFill>
                  </a:tcPr>
                </a:tc>
                <a:extLst>
                  <a:ext uri="{0D108BD9-81ED-4DB2-BD59-A6C34878D82A}">
                    <a16:rowId xmlns:a16="http://schemas.microsoft.com/office/drawing/2014/main" val="10000"/>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en-US" sz="2000" b="1" i="0" u="none" strike="noStrike" kern="1200" cap="none" normalizeH="0" baseline="0" noProof="1">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bg-BG" sz="20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bg-BG" sz="20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en-US" sz="2000" b="1" i="0" u="none" strike="noStrike" kern="1200" cap="none" normalizeH="0" baseline="0" noProof="1">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bg-BG" sz="20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bg-BG" sz="20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6" name="Group 26"/>
          <p:cNvGraphicFramePr>
            <a:graphicFrameLocks noGrp="1"/>
          </p:cNvGraphicFramePr>
          <p:nvPr>
            <p:extLst>
              <p:ext uri="{D42A27DB-BD31-4B8C-83A1-F6EECF244321}">
                <p14:modId xmlns:p14="http://schemas.microsoft.com/office/powerpoint/2010/main" val="1133911552"/>
              </p:ext>
            </p:extLst>
          </p:nvPr>
        </p:nvGraphicFramePr>
        <p:xfrm>
          <a:off x="760411" y="1828800"/>
          <a:ext cx="4571999" cy="1639824"/>
        </p:xfrm>
        <a:graphic>
          <a:graphicData uri="http://schemas.openxmlformats.org/drawingml/2006/table">
            <a:tbl>
              <a:tblPr/>
              <a:tblGrid>
                <a:gridCol w="1497931">
                  <a:extLst>
                    <a:ext uri="{9D8B030D-6E8A-4147-A177-3AD203B41FA5}">
                      <a16:colId xmlns:a16="http://schemas.microsoft.com/office/drawing/2014/main" val="20000"/>
                    </a:ext>
                  </a:extLst>
                </a:gridCol>
                <a:gridCol w="1537034">
                  <a:extLst>
                    <a:ext uri="{9D8B030D-6E8A-4147-A177-3AD203B41FA5}">
                      <a16:colId xmlns:a16="http://schemas.microsoft.com/office/drawing/2014/main" val="20001"/>
                    </a:ext>
                  </a:extLst>
                </a:gridCol>
                <a:gridCol w="1537034">
                  <a:extLst>
                    <a:ext uri="{9D8B030D-6E8A-4147-A177-3AD203B41FA5}">
                      <a16:colId xmlns:a16="http://schemas.microsoft.com/office/drawing/2014/main" val="3062806984"/>
                    </a:ext>
                  </a:extLst>
                </a:gridCol>
              </a:tblGrid>
              <a:tr h="127504">
                <a:tc gridSpan="3">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Table 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92D050">
                        <a:alpha val="50000"/>
                      </a:srgbClr>
                    </a:solidFill>
                  </a:tcPr>
                </a:tc>
                <a:tc hMerge="1">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hMerge="1">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endPar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3191901880"/>
                  </a:ext>
                </a:extLst>
              </a:tr>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Column 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92D050">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Column 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92D050">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Column 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92D050">
                        <a:alpha val="50000"/>
                      </a:srgbClr>
                    </a:solidFill>
                  </a:tcPr>
                </a:tc>
                <a:extLst>
                  <a:ext uri="{0D108BD9-81ED-4DB2-BD59-A6C34878D82A}">
                    <a16:rowId xmlns:a16="http://schemas.microsoft.com/office/drawing/2014/main" val="10000"/>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en-US" sz="2000" b="1" i="0" u="none" strike="noStrike" kern="1200" cap="none" normalizeH="0" baseline="0" noProof="1">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bg-BG" sz="20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bg-BG" sz="20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en-US" sz="2000" b="1" i="0" u="none" strike="noStrike" kern="1200" cap="none" normalizeH="0" baseline="0" noProof="1">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bg-BG" sz="20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bg-BG" sz="20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 name="Group 26"/>
          <p:cNvGraphicFramePr>
            <a:graphicFrameLocks noGrp="1"/>
          </p:cNvGraphicFramePr>
          <p:nvPr>
            <p:extLst>
              <p:ext uri="{D42A27DB-BD31-4B8C-83A1-F6EECF244321}">
                <p14:modId xmlns:p14="http://schemas.microsoft.com/office/powerpoint/2010/main" val="2590267559"/>
              </p:ext>
            </p:extLst>
          </p:nvPr>
        </p:nvGraphicFramePr>
        <p:xfrm>
          <a:off x="6994413" y="2895600"/>
          <a:ext cx="4571999" cy="1639824"/>
        </p:xfrm>
        <a:graphic>
          <a:graphicData uri="http://schemas.openxmlformats.org/drawingml/2006/table">
            <a:tbl>
              <a:tblPr/>
              <a:tblGrid>
                <a:gridCol w="1497931">
                  <a:extLst>
                    <a:ext uri="{9D8B030D-6E8A-4147-A177-3AD203B41FA5}">
                      <a16:colId xmlns:a16="http://schemas.microsoft.com/office/drawing/2014/main" val="20000"/>
                    </a:ext>
                  </a:extLst>
                </a:gridCol>
                <a:gridCol w="1537034">
                  <a:extLst>
                    <a:ext uri="{9D8B030D-6E8A-4147-A177-3AD203B41FA5}">
                      <a16:colId xmlns:a16="http://schemas.microsoft.com/office/drawing/2014/main" val="20001"/>
                    </a:ext>
                  </a:extLst>
                </a:gridCol>
                <a:gridCol w="1537034">
                  <a:extLst>
                    <a:ext uri="{9D8B030D-6E8A-4147-A177-3AD203B41FA5}">
                      <a16:colId xmlns:a16="http://schemas.microsoft.com/office/drawing/2014/main" val="3062806984"/>
                    </a:ext>
                  </a:extLst>
                </a:gridCol>
              </a:tblGrid>
              <a:tr h="232967">
                <a:tc gridSpan="3">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v_table1_table2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hMerge="1">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hMerge="1">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endPar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3191901880"/>
                  </a:ext>
                </a:extLst>
              </a:tr>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Column 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92D050">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Column 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3">
                        <a:lumMod val="40000"/>
                        <a:lumOff val="6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Column 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3">
                        <a:lumMod val="40000"/>
                        <a:lumOff val="60000"/>
                        <a:alpha val="50000"/>
                      </a:schemeClr>
                    </a:solidFill>
                  </a:tcPr>
                </a:tc>
                <a:extLst>
                  <a:ext uri="{0D108BD9-81ED-4DB2-BD59-A6C34878D82A}">
                    <a16:rowId xmlns:a16="http://schemas.microsoft.com/office/drawing/2014/main" val="10000"/>
                  </a:ext>
                </a:extLst>
              </a:tr>
              <a:tr h="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en-US" sz="2000" b="1" i="0" u="none" strike="noStrike" kern="1200" cap="none" normalizeH="0" baseline="0" noProof="1">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92D050">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bg-BG" sz="20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3">
                        <a:lumMod val="40000"/>
                        <a:lumOff val="6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bg-BG" sz="20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3">
                        <a:lumMod val="40000"/>
                        <a:lumOff val="60000"/>
                        <a:alpha val="50000"/>
                      </a:schemeClr>
                    </a:solidFill>
                  </a:tcPr>
                </a:tc>
                <a:extLst>
                  <a:ext uri="{0D108BD9-81ED-4DB2-BD59-A6C34878D82A}">
                    <a16:rowId xmlns:a16="http://schemas.microsoft.com/office/drawing/2014/main" val="10001"/>
                  </a:ext>
                </a:extLst>
              </a:tr>
              <a:tr h="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en-US" sz="2000" b="1" i="0" u="none" strike="noStrike" kern="1200" cap="none" normalizeH="0" baseline="0" noProof="1">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92D050">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bg-BG" sz="20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3">
                        <a:lumMod val="40000"/>
                        <a:lumOff val="6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endParaRPr kumimoji="1" lang="bg-BG" sz="2000" b="1" i="0" u="none" strike="noStrike" kern="1200" cap="none" normalizeH="0" baseline="0" dirty="0">
                        <a:ln>
                          <a:noFill/>
                        </a:ln>
                        <a:solidFill>
                          <a:schemeClr val="tx2">
                            <a:lumMod val="90000"/>
                          </a:schemeClr>
                        </a:solidFill>
                        <a:effectLst/>
                        <a:latin typeface="Consolas" pitchFamily="49" charset="0"/>
                        <a:ea typeface="+mn-ea"/>
                        <a:cs typeface="+mn-cs"/>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3">
                        <a:lumMod val="40000"/>
                        <a:lumOff val="60000"/>
                        <a:alpha val="50000"/>
                      </a:schemeClr>
                    </a:solidFill>
                  </a:tcPr>
                </a:tc>
                <a:extLst>
                  <a:ext uri="{0D108BD9-81ED-4DB2-BD59-A6C34878D82A}">
                    <a16:rowId xmlns:a16="http://schemas.microsoft.com/office/drawing/2014/main" val="10002"/>
                  </a:ext>
                </a:extLst>
              </a:tr>
            </a:tbl>
          </a:graphicData>
        </a:graphic>
      </p:graphicFrame>
      <p:sp>
        <p:nvSpPr>
          <p:cNvPr id="13" name="Arrow: Right 2"/>
          <p:cNvSpPr/>
          <p:nvPr/>
        </p:nvSpPr>
        <p:spPr>
          <a:xfrm>
            <a:off x="5917301" y="3468624"/>
            <a:ext cx="552136" cy="471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229810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mc:AlternateContent xmlns:mc="http://schemas.openxmlformats.org/markup-compatibility/2006" xmlns:psez="http://schemas.microsoft.com/office/powerpoint/2016/sectionzoom">
        <mc:Choice Requires="psez">
          <p:graphicFrame>
            <p:nvGraphicFramePr>
              <p:cNvPr id="5" name="Мащабиране на раздел 4"/>
              <p:cNvGraphicFramePr>
                <a:graphicFrameLocks noChangeAspect="1"/>
              </p:cNvGraphicFramePr>
              <p:nvPr>
                <p:extLst>
                  <p:ext uri="{D42A27DB-BD31-4B8C-83A1-F6EECF244321}">
                    <p14:modId xmlns:p14="http://schemas.microsoft.com/office/powerpoint/2010/main" val="755874573"/>
                  </p:ext>
                </p:extLst>
              </p:nvPr>
            </p:nvGraphicFramePr>
            <p:xfrm>
              <a:off x="1366851" y="1295401"/>
              <a:ext cx="4422761" cy="2362200"/>
            </p:xfrm>
            <a:graphic>
              <a:graphicData uri="http://schemas.microsoft.com/office/powerpoint/2016/sectionzoom">
                <psez:sectionZm>
                  <psez:sectionZmObj sectionId="{54083675-7767-4D3E-A81A-34053BCA503C}">
                    <psez:zmPr id="{4A1259F1-168D-497E-B483-8E49E01DAF19}" transitionDur="1000">
                      <p166:blipFill xmlns:p166="http://schemas.microsoft.com/office/powerpoint/2016/6/main">
                        <a:blip r:embed="rId3"/>
                        <a:stretch>
                          <a:fillRect/>
                        </a:stretch>
                      </p166:blipFill>
                      <p166:spPr xmlns:p166="http://schemas.microsoft.com/office/powerpoint/2016/6/main">
                        <a:xfrm>
                          <a:off x="0" y="0"/>
                          <a:ext cx="4422761" cy="2362200"/>
                        </a:xfrm>
                        <a:prstGeom prst="rect">
                          <a:avLst/>
                        </a:prstGeom>
                        <a:ln w="3175">
                          <a:solidFill>
                            <a:prstClr val="ltGray"/>
                          </a:solidFill>
                        </a:ln>
                      </p166:spPr>
                    </psez:zmPr>
                  </psez:sectionZmObj>
                </psez:sectionZm>
              </a:graphicData>
            </a:graphic>
          </p:graphicFrame>
        </mc:Choice>
        <mc:Fallback xmlns="">
          <p:pic>
            <p:nvPicPr>
              <p:cNvPr id="5" name="Мащабиране на раздел 4">
                <a:hlinkClick r:id="rId4" action="ppaction://hlinksldjump"/>
              </p:cNvPr>
              <p:cNvPicPr>
                <a:picLocks noGrp="1" noRot="1" noChangeAspect="1" noMove="1" noResize="1" noEditPoints="1" noAdjustHandles="1" noChangeArrowheads="1" noChangeShapeType="1"/>
              </p:cNvPicPr>
              <p:nvPr/>
            </p:nvPicPr>
            <p:blipFill>
              <a:blip r:embed="rId5"/>
              <a:stretch>
                <a:fillRect/>
              </a:stretch>
            </p:blipFill>
            <p:spPr>
              <a:xfrm>
                <a:off x="1366851" y="1295401"/>
                <a:ext cx="4422761" cy="23622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7" name="Мащабиране на раздел 6"/>
              <p:cNvGraphicFramePr>
                <a:graphicFrameLocks noChangeAspect="1"/>
              </p:cNvGraphicFramePr>
              <p:nvPr>
                <p:extLst>
                  <p:ext uri="{D42A27DB-BD31-4B8C-83A1-F6EECF244321}">
                    <p14:modId xmlns:p14="http://schemas.microsoft.com/office/powerpoint/2010/main" val="2665768882"/>
                  </p:ext>
                </p:extLst>
              </p:nvPr>
            </p:nvGraphicFramePr>
            <p:xfrm>
              <a:off x="6323012" y="1305340"/>
              <a:ext cx="4419599" cy="2352261"/>
            </p:xfrm>
            <a:graphic>
              <a:graphicData uri="http://schemas.microsoft.com/office/powerpoint/2016/sectionzoom">
                <psez:sectionZm>
                  <psez:sectionZmObj sectionId="{8C9B2028-B8F2-44DB-8E62-CCC941262FD0}">
                    <psez:zmPr id="{F988CE85-A831-4095-AD35-87EF9AC28F34}" transitionDur="1000">
                      <p166:blipFill xmlns:p166="http://schemas.microsoft.com/office/powerpoint/2016/6/main">
                        <a:blip r:embed="rId6"/>
                        <a:stretch>
                          <a:fillRect/>
                        </a:stretch>
                      </p166:blipFill>
                      <p166:spPr xmlns:p166="http://schemas.microsoft.com/office/powerpoint/2016/6/main">
                        <a:xfrm>
                          <a:off x="0" y="0"/>
                          <a:ext cx="4419599" cy="2352261"/>
                        </a:xfrm>
                        <a:prstGeom prst="rect">
                          <a:avLst/>
                        </a:prstGeom>
                        <a:ln w="3175">
                          <a:solidFill>
                            <a:prstClr val="ltGray"/>
                          </a:solidFill>
                        </a:ln>
                      </p166:spPr>
                    </psez:zmPr>
                  </psez:sectionZmObj>
                </psez:sectionZm>
              </a:graphicData>
            </a:graphic>
          </p:graphicFrame>
        </mc:Choice>
        <mc:Fallback xmlns="">
          <p:pic>
            <p:nvPicPr>
              <p:cNvPr id="7" name="Мащабиране на раздел 6">
                <a:hlinkClick r:id="rId7" action="ppaction://hlinksldjump"/>
              </p:cNvPr>
              <p:cNvPicPr>
                <a:picLocks noGrp="1" noRot="1" noChangeAspect="1" noMove="1" noResize="1" noEditPoints="1" noAdjustHandles="1" noChangeArrowheads="1" noChangeShapeType="1"/>
              </p:cNvPicPr>
              <p:nvPr/>
            </p:nvPicPr>
            <p:blipFill>
              <a:blip r:embed="rId8"/>
              <a:stretch>
                <a:fillRect/>
              </a:stretch>
            </p:blipFill>
            <p:spPr>
              <a:xfrm>
                <a:off x="6323012" y="1305340"/>
                <a:ext cx="4419599" cy="2352261"/>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9" name="Мащабиране на раздел 8"/>
              <p:cNvGraphicFramePr>
                <a:graphicFrameLocks noChangeAspect="1"/>
              </p:cNvGraphicFramePr>
              <p:nvPr>
                <p:extLst>
                  <p:ext uri="{D42A27DB-BD31-4B8C-83A1-F6EECF244321}">
                    <p14:modId xmlns:p14="http://schemas.microsoft.com/office/powerpoint/2010/main" val="2277536864"/>
                  </p:ext>
                </p:extLst>
              </p:nvPr>
            </p:nvGraphicFramePr>
            <p:xfrm>
              <a:off x="1366851" y="4038600"/>
              <a:ext cx="4422762" cy="2321595"/>
            </p:xfrm>
            <a:graphic>
              <a:graphicData uri="http://schemas.microsoft.com/office/powerpoint/2016/sectionzoom">
                <psez:sectionZm>
                  <psez:sectionZmObj sectionId="{A8DE8DEC-D481-4F4E-AD76-C7F7EB860802}">
                    <psez:zmPr id="{B3355515-9206-453A-A874-06AC199BABD5}" transitionDur="1000">
                      <p166:blipFill xmlns:p166="http://schemas.microsoft.com/office/powerpoint/2016/6/main">
                        <a:blip r:embed="rId9"/>
                        <a:stretch>
                          <a:fillRect/>
                        </a:stretch>
                      </p166:blipFill>
                      <p166:spPr xmlns:p166="http://schemas.microsoft.com/office/powerpoint/2016/6/main">
                        <a:xfrm>
                          <a:off x="0" y="0"/>
                          <a:ext cx="4422762" cy="2321595"/>
                        </a:xfrm>
                        <a:prstGeom prst="rect">
                          <a:avLst/>
                        </a:prstGeom>
                        <a:ln w="3175">
                          <a:solidFill>
                            <a:prstClr val="ltGray"/>
                          </a:solidFill>
                        </a:ln>
                      </p166:spPr>
                    </psez:zmPr>
                  </psez:sectionZmObj>
                </psez:sectionZm>
              </a:graphicData>
            </a:graphic>
          </p:graphicFrame>
        </mc:Choice>
        <mc:Fallback xmlns="">
          <p:pic>
            <p:nvPicPr>
              <p:cNvPr id="9" name="Мащабиране на раздел 8">
                <a:hlinkClick r:id="rId10" action="ppaction://hlinksldjump"/>
              </p:cNvPr>
              <p:cNvPicPr>
                <a:picLocks noGrp="1" noRot="1" noChangeAspect="1" noMove="1" noResize="1" noEditPoints="1" noAdjustHandles="1" noChangeArrowheads="1" noChangeShapeType="1"/>
              </p:cNvPicPr>
              <p:nvPr/>
            </p:nvPicPr>
            <p:blipFill>
              <a:blip r:embed="rId11"/>
              <a:stretch>
                <a:fillRect/>
              </a:stretch>
            </p:blipFill>
            <p:spPr>
              <a:xfrm>
                <a:off x="1366851" y="4038600"/>
                <a:ext cx="4422762" cy="2321595"/>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1" name="Мащабиране на раздел 10"/>
              <p:cNvGraphicFramePr>
                <a:graphicFrameLocks noChangeAspect="1"/>
              </p:cNvGraphicFramePr>
              <p:nvPr>
                <p:extLst>
                  <p:ext uri="{D42A27DB-BD31-4B8C-83A1-F6EECF244321}">
                    <p14:modId xmlns:p14="http://schemas.microsoft.com/office/powerpoint/2010/main" val="2901874543"/>
                  </p:ext>
                </p:extLst>
              </p:nvPr>
            </p:nvGraphicFramePr>
            <p:xfrm>
              <a:off x="6323013" y="4038600"/>
              <a:ext cx="4419598" cy="2321595"/>
            </p:xfrm>
            <a:graphic>
              <a:graphicData uri="http://schemas.microsoft.com/office/powerpoint/2016/sectionzoom">
                <psez:sectionZm>
                  <psez:sectionZmObj sectionId="{98F96385-65F2-4689-BF84-EC8DFAD50B98}">
                    <psez:zmPr id="{D7C343C0-9FB0-4099-9C31-40B8F43AAAA8}" transitionDur="1000">
                      <p166:blipFill xmlns:p166="http://schemas.microsoft.com/office/powerpoint/2016/6/main">
                        <a:blip r:embed="rId12"/>
                        <a:stretch>
                          <a:fillRect/>
                        </a:stretch>
                      </p166:blipFill>
                      <p166:spPr xmlns:p166="http://schemas.microsoft.com/office/powerpoint/2016/6/main">
                        <a:xfrm>
                          <a:off x="0" y="0"/>
                          <a:ext cx="4419598" cy="2321595"/>
                        </a:xfrm>
                        <a:prstGeom prst="rect">
                          <a:avLst/>
                        </a:prstGeom>
                        <a:ln w="3175">
                          <a:solidFill>
                            <a:prstClr val="ltGray"/>
                          </a:solidFill>
                        </a:ln>
                      </p166:spPr>
                    </psez:zmPr>
                  </psez:sectionZmObj>
                </psez:sectionZm>
              </a:graphicData>
            </a:graphic>
          </p:graphicFrame>
        </mc:Choice>
        <mc:Fallback xmlns="">
          <p:pic>
            <p:nvPicPr>
              <p:cNvPr id="11" name="Мащабиране на раздел 10">
                <a:hlinkClick r:id="rId13" action="ppaction://hlinksldjump"/>
              </p:cNvPr>
              <p:cNvPicPr>
                <a:picLocks noGrp="1" noRot="1" noChangeAspect="1" noMove="1" noResize="1" noEditPoints="1" noAdjustHandles="1" noChangeArrowheads="1" noChangeShapeType="1"/>
              </p:cNvPicPr>
              <p:nvPr/>
            </p:nvPicPr>
            <p:blipFill>
              <a:blip r:embed="rId14"/>
              <a:stretch>
                <a:fillRect/>
              </a:stretch>
            </p:blipFill>
            <p:spPr>
              <a:xfrm>
                <a:off x="6323013" y="4038600"/>
                <a:ext cx="4419598" cy="2321595"/>
              </a:xfrm>
              <a:prstGeom prst="rect">
                <a:avLst/>
              </a:prstGeom>
              <a:ln w="3175">
                <a:solidFill>
                  <a:prstClr val="ltGray"/>
                </a:solidFill>
              </a:ln>
            </p:spPr>
          </p:pic>
        </mc:Fallback>
      </mc:AlternateContent>
    </p:spTree>
    <p:extLst>
      <p:ext uri="{BB962C8B-B14F-4D97-AF65-F5344CB8AC3E}">
        <p14:creationId xmlns:p14="http://schemas.microsoft.com/office/powerpoint/2010/main" val="164698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3" name="Content Placeholder 2"/>
          <p:cNvSpPr>
            <a:spLocks noGrp="1"/>
          </p:cNvSpPr>
          <p:nvPr>
            <p:ph idx="1"/>
          </p:nvPr>
        </p:nvSpPr>
        <p:spPr/>
        <p:txBody>
          <a:bodyPr/>
          <a:lstStyle/>
          <a:p>
            <a:r>
              <a:rPr lang="en-US" dirty="0"/>
              <a:t>Get employee names and salaries, by department</a:t>
            </a:r>
          </a:p>
        </p:txBody>
      </p:sp>
      <p:sp>
        <p:nvSpPr>
          <p:cNvPr id="4" name="Title 3"/>
          <p:cNvSpPr>
            <a:spLocks noGrp="1"/>
          </p:cNvSpPr>
          <p:nvPr>
            <p:ph type="title"/>
          </p:nvPr>
        </p:nvSpPr>
        <p:spPr/>
        <p:txBody>
          <a:bodyPr/>
          <a:lstStyle/>
          <a:p>
            <a:r>
              <a:rPr lang="en-US" dirty="0"/>
              <a:t>Views - Example</a:t>
            </a:r>
          </a:p>
        </p:txBody>
      </p:sp>
      <p:sp>
        <p:nvSpPr>
          <p:cNvPr id="5" name="Rectangle 4"/>
          <p:cNvSpPr>
            <a:spLocks noChangeArrowheads="1"/>
          </p:cNvSpPr>
          <p:nvPr/>
        </p:nvSpPr>
        <p:spPr bwMode="auto">
          <a:xfrm>
            <a:off x="627069" y="1997307"/>
            <a:ext cx="11187000" cy="1569660"/>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CREATE VIEW </a:t>
            </a:r>
            <a:r>
              <a:rPr lang="en-US"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v_hr_result_set</a:t>
            </a:r>
            <a:r>
              <a:rPr lang="en-US"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AS</a:t>
            </a:r>
            <a:b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b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CONCAT(`first_name`,</a:t>
            </a:r>
            <a:r>
              <a:rPr lang="en-US"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,`last_name`) AS </a:t>
            </a:r>
            <a:r>
              <a:rPr lang="en-US"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Full Name</a:t>
            </a:r>
            <a:r>
              <a:rPr lang="en-US"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`salary`</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`employees` ORDER BY `department_id`;</a:t>
            </a:r>
          </a:p>
        </p:txBody>
      </p:sp>
      <p:sp>
        <p:nvSpPr>
          <p:cNvPr id="6" name="Rectangle 5"/>
          <p:cNvSpPr>
            <a:spLocks noChangeArrowheads="1"/>
          </p:cNvSpPr>
          <p:nvPr/>
        </p:nvSpPr>
        <p:spPr bwMode="auto">
          <a:xfrm>
            <a:off x="627069" y="4154527"/>
            <a:ext cx="11187000" cy="523220"/>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 FROM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`v_hr_result_set`</a:t>
            </a:r>
            <a:r>
              <a:rPr lang="en-US" sz="2800" b="1" noProof="1">
                <a:effectLst>
                  <a:outerShdw blurRad="38100" dist="38100" dir="2700000" algn="tl">
                    <a:srgbClr val="000000">
                      <a:alpha val="43137"/>
                    </a:srgbClr>
                  </a:outerShdw>
                </a:effectLst>
                <a:latin typeface="Consolas" pitchFamily="49" charset="0"/>
                <a:cs typeface="Consolas" pitchFamily="49" charset="0"/>
              </a:rPr>
              <a:t>;</a:t>
            </a:r>
            <a:endParaRPr lang="en-US" sz="2600" b="1" noProof="1">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37816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21</a:t>
            </a:fld>
            <a:endParaRPr lang="en-US" dirty="0"/>
          </a:p>
        </p:txBody>
      </p:sp>
      <p:sp>
        <p:nvSpPr>
          <p:cNvPr id="3" name="Content Placeholder 2"/>
          <p:cNvSpPr>
            <a:spLocks noGrp="1"/>
          </p:cNvSpPr>
          <p:nvPr>
            <p:ph idx="1"/>
          </p:nvPr>
        </p:nvSpPr>
        <p:spPr/>
        <p:txBody>
          <a:bodyPr>
            <a:normAutofit fontScale="92500"/>
          </a:bodyPr>
          <a:lstStyle/>
          <a:p>
            <a:r>
              <a:rPr lang="en-US" dirty="0"/>
              <a:t>Create a </a:t>
            </a:r>
            <a:r>
              <a:rPr lang="en-US" dirty="0">
                <a:solidFill>
                  <a:srgbClr val="F3CD60"/>
                </a:solidFill>
              </a:rPr>
              <a:t>view</a:t>
            </a:r>
            <a:r>
              <a:rPr lang="en-US" dirty="0"/>
              <a:t> that selects all information about the </a:t>
            </a:r>
            <a:r>
              <a:rPr lang="en-US" dirty="0">
                <a:solidFill>
                  <a:srgbClr val="F3CD60"/>
                </a:solidFill>
              </a:rPr>
              <a:t>top paid employee</a:t>
            </a:r>
          </a:p>
          <a:p>
            <a:pPr lvl="1"/>
            <a:r>
              <a:rPr lang="en-US" dirty="0"/>
              <a:t>Name the view </a:t>
            </a:r>
            <a:r>
              <a:rPr lang="en-US" b="1" noProof="1">
                <a:solidFill>
                  <a:srgbClr val="F3CD60"/>
                </a:solidFill>
                <a:effectLst>
                  <a:outerShdw blurRad="38100" dist="38100" dir="2700000" algn="tl">
                    <a:srgbClr val="000000">
                      <a:alpha val="43137"/>
                    </a:srgbClr>
                  </a:outerShdw>
                </a:effectLst>
                <a:latin typeface="Consolas" panose="020B0609020204030204" pitchFamily="49" charset="0"/>
              </a:rPr>
              <a:t>v_top_paid_employee</a:t>
            </a:r>
          </a:p>
          <a:p>
            <a:pPr>
              <a:spcBef>
                <a:spcPts val="26400"/>
              </a:spcBef>
            </a:pPr>
            <a:r>
              <a:rPr lang="en-US" dirty="0"/>
              <a:t>Note: Query </a:t>
            </a:r>
            <a:r>
              <a:rPr lang="en-US" dirty="0">
                <a:solidFill>
                  <a:srgbClr val="F3CD60"/>
                </a:solidFill>
              </a:rPr>
              <a:t>Geography</a:t>
            </a:r>
            <a:r>
              <a:rPr lang="en-US" dirty="0"/>
              <a:t> database</a:t>
            </a:r>
            <a:endParaRPr lang="en-US" b="1" noProof="1">
              <a:solidFill>
                <a:schemeClr val="accent1"/>
              </a:solidFill>
              <a:effectLst>
                <a:outerShdw blurRad="38100" dist="38100" dir="2700000" algn="tl">
                  <a:srgbClr val="000000">
                    <a:alpha val="43137"/>
                  </a:srgbClr>
                </a:outerShdw>
              </a:effectLst>
              <a:latin typeface="Consolas" panose="020B0609020204030204" pitchFamily="49" charset="0"/>
            </a:endParaRPr>
          </a:p>
        </p:txBody>
      </p:sp>
      <p:sp>
        <p:nvSpPr>
          <p:cNvPr id="4" name="Title 3"/>
          <p:cNvSpPr>
            <a:spLocks noGrp="1"/>
          </p:cNvSpPr>
          <p:nvPr>
            <p:ph type="title"/>
          </p:nvPr>
        </p:nvSpPr>
        <p:spPr/>
        <p:txBody>
          <a:bodyPr/>
          <a:lstStyle/>
          <a:p>
            <a:r>
              <a:rPr lang="en-US" dirty="0"/>
              <a:t>Problem: Top Paid Employee</a:t>
            </a:r>
          </a:p>
        </p:txBody>
      </p:sp>
      <p:sp>
        <p:nvSpPr>
          <p:cNvPr id="5" name="Rectangle 4"/>
          <p:cNvSpPr>
            <a:spLocks noChangeArrowheads="1"/>
          </p:cNvSpPr>
          <p:nvPr/>
        </p:nvSpPr>
        <p:spPr bwMode="auto">
          <a:xfrm>
            <a:off x="2422412" y="3058180"/>
            <a:ext cx="7344000" cy="523220"/>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SELECT * FROM `v_top_paid_employee`;</a:t>
            </a:r>
          </a:p>
        </p:txBody>
      </p:sp>
      <p:sp>
        <p:nvSpPr>
          <p:cNvPr id="7" name="Arrow: Down 6"/>
          <p:cNvSpPr/>
          <p:nvPr/>
        </p:nvSpPr>
        <p:spPr>
          <a:xfrm>
            <a:off x="5637212" y="3867849"/>
            <a:ext cx="9144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6" name="Картина 5"/>
          <p:cNvPicPr>
            <a:picLocks noChangeAspect="1"/>
          </p:cNvPicPr>
          <p:nvPr/>
        </p:nvPicPr>
        <p:blipFill>
          <a:blip r:embed="rId2"/>
          <a:stretch>
            <a:fillRect/>
          </a:stretch>
        </p:blipFill>
        <p:spPr>
          <a:xfrm>
            <a:off x="2422412" y="4562286"/>
            <a:ext cx="7528053" cy="589152"/>
          </a:xfrm>
          <a:prstGeom prst="rect">
            <a:avLst/>
          </a:prstGeom>
        </p:spPr>
      </p:pic>
    </p:spTree>
    <p:extLst>
      <p:ext uri="{BB962C8B-B14F-4D97-AF65-F5344CB8AC3E}">
        <p14:creationId xmlns:p14="http://schemas.microsoft.com/office/powerpoint/2010/main" val="398249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22</a:t>
            </a:fld>
            <a:endParaRPr lang="en-US" dirty="0"/>
          </a:p>
        </p:txBody>
      </p:sp>
      <p:sp>
        <p:nvSpPr>
          <p:cNvPr id="4" name="Title 3"/>
          <p:cNvSpPr>
            <a:spLocks noGrp="1"/>
          </p:cNvSpPr>
          <p:nvPr>
            <p:ph type="title"/>
          </p:nvPr>
        </p:nvSpPr>
        <p:spPr/>
        <p:txBody>
          <a:bodyPr/>
          <a:lstStyle/>
          <a:p>
            <a:r>
              <a:rPr lang="en-US" dirty="0"/>
              <a:t>Solution: Top Paid Employee</a:t>
            </a:r>
          </a:p>
        </p:txBody>
      </p:sp>
      <p:sp>
        <p:nvSpPr>
          <p:cNvPr id="5" name="Rectangle 4"/>
          <p:cNvSpPr>
            <a:spLocks noChangeArrowheads="1"/>
          </p:cNvSpPr>
          <p:nvPr/>
        </p:nvSpPr>
        <p:spPr bwMode="auto">
          <a:xfrm>
            <a:off x="2208212" y="2553831"/>
            <a:ext cx="7772400" cy="181588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CREATE</a:t>
            </a:r>
            <a:r>
              <a:rPr lang="en-US" sz="2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VIEW</a:t>
            </a:r>
            <a:r>
              <a:rPr lang="en-US" sz="2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v_top_paid_employee</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AS</a:t>
            </a:r>
          </a:p>
          <a:p>
            <a:pPr eaLnBrk="0" hangingPunct="0">
              <a:buClr>
                <a:schemeClr val="accent5">
                  <a:lumMod val="40000"/>
                  <a:lumOff val="60000"/>
                </a:schemeClr>
              </a:buClr>
              <a:buSzPct val="70000"/>
            </a:pPr>
            <a:r>
              <a:rPr lang="en-US" sz="2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SELECT</a:t>
            </a:r>
            <a:r>
              <a:rPr lang="en-US" sz="2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FROM</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`employees`</a:t>
            </a:r>
          </a:p>
          <a:p>
            <a:pPr eaLnBrk="0" hangingPunct="0">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ORDER</a:t>
            </a:r>
            <a:r>
              <a:rPr lang="en-US" sz="2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BY</a:t>
            </a:r>
            <a:r>
              <a:rPr lang="en-US" sz="2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salary`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DESC</a:t>
            </a:r>
            <a:r>
              <a:rPr lang="en-US" sz="2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LIMIT</a:t>
            </a:r>
            <a:r>
              <a:rPr lang="en-US" sz="2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1</a:t>
            </a:r>
            <a:r>
              <a:rPr lang="en-US" sz="2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AutoShape 22"/>
          <p:cNvSpPr>
            <a:spLocks noChangeArrowheads="1"/>
          </p:cNvSpPr>
          <p:nvPr/>
        </p:nvSpPr>
        <p:spPr bwMode="auto">
          <a:xfrm>
            <a:off x="7999412" y="4800600"/>
            <a:ext cx="3228989" cy="640710"/>
          </a:xfrm>
          <a:prstGeom prst="wedgeRoundRectCallout">
            <a:avLst>
              <a:gd name="adj1" fmla="val -9212"/>
              <a:gd name="adj2" fmla="val -12938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Greatest value first</a:t>
            </a:r>
            <a:endParaRPr lang="bg-BG" sz="2800" noProof="1">
              <a:solidFill>
                <a:srgbClr val="FFFFFF"/>
              </a:solidFill>
            </a:endParaRPr>
          </a:p>
        </p:txBody>
      </p:sp>
      <p:sp>
        <p:nvSpPr>
          <p:cNvPr id="7" name="AutoShape 22"/>
          <p:cNvSpPr>
            <a:spLocks noChangeArrowheads="1"/>
          </p:cNvSpPr>
          <p:nvPr/>
        </p:nvSpPr>
        <p:spPr bwMode="auto">
          <a:xfrm>
            <a:off x="2741612" y="4648200"/>
            <a:ext cx="2743200" cy="640710"/>
          </a:xfrm>
          <a:prstGeom prst="wedgeRoundRectCallout">
            <a:avLst>
              <a:gd name="adj1" fmla="val 49502"/>
              <a:gd name="adj2" fmla="val -10682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Sorting column</a:t>
            </a:r>
            <a:endParaRPr lang="bg-BG" sz="2800" noProof="1">
              <a:solidFill>
                <a:srgbClr val="FFFFFF"/>
              </a:solidFill>
            </a:endParaRPr>
          </a:p>
        </p:txBody>
      </p:sp>
    </p:spTree>
    <p:extLst>
      <p:ext uri="{BB962C8B-B14F-4D97-AF65-F5344CB8AC3E}">
        <p14:creationId xmlns:p14="http://schemas.microsoft.com/office/powerpoint/2010/main" val="156278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a:xfrm>
            <a:off x="1446212" y="4803577"/>
            <a:ext cx="8938472" cy="820600"/>
          </a:xfrm>
        </p:spPr>
        <p:txBody>
          <a:bodyPr/>
          <a:lstStyle/>
          <a:p>
            <a:r>
              <a:rPr lang="en-US" dirty="0"/>
              <a:t>Writing Data in Tables</a:t>
            </a:r>
            <a:endParaRPr lang="bg-BG" dirty="0"/>
          </a:p>
        </p:txBody>
      </p:sp>
      <p:sp>
        <p:nvSpPr>
          <p:cNvPr id="4" name="Subtitle 3"/>
          <p:cNvSpPr>
            <a:spLocks noGrp="1"/>
          </p:cNvSpPr>
          <p:nvPr>
            <p:ph type="body" idx="1"/>
          </p:nvPr>
        </p:nvSpPr>
        <p:spPr>
          <a:xfrm>
            <a:off x="1446212" y="5602568"/>
            <a:ext cx="8938472" cy="688256"/>
          </a:xfrm>
        </p:spPr>
        <p:txBody>
          <a:bodyPr/>
          <a:lstStyle/>
          <a:p>
            <a:r>
              <a:rPr lang="en-US" dirty="0"/>
              <a:t>Using SQL INSERT</a:t>
            </a:r>
            <a:endParaRPr lang="bg-BG" dirty="0"/>
          </a:p>
        </p:txBody>
      </p:sp>
      <p:pic>
        <p:nvPicPr>
          <p:cNvPr id="5" name="Картина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6012" y="1295400"/>
            <a:ext cx="3962400" cy="3472313"/>
          </a:xfrm>
          <a:prstGeom prst="rect">
            <a:avLst/>
          </a:prstGeom>
        </p:spPr>
      </p:pic>
    </p:spTree>
    <p:extLst>
      <p:ext uri="{BB962C8B-B14F-4D97-AF65-F5344CB8AC3E}">
        <p14:creationId xmlns:p14="http://schemas.microsoft.com/office/powerpoint/2010/main" val="3727656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7" name="Rectangle 3"/>
          <p:cNvSpPr>
            <a:spLocks noGrp="1" noChangeArrowheads="1"/>
          </p:cNvSpPr>
          <p:nvPr>
            <p:ph idx="1"/>
          </p:nvPr>
        </p:nvSpPr>
        <p:spPr/>
        <p:txBody>
          <a:bodyPr/>
          <a:lstStyle/>
          <a:p>
            <a:pPr marL="357188" indent="-357188">
              <a:lnSpc>
                <a:spcPct val="100000"/>
              </a:lnSpc>
            </a:pPr>
            <a:r>
              <a:rPr lang="en-US" sz="3000" dirty="0"/>
              <a:t>The SQL </a:t>
            </a:r>
            <a:r>
              <a:rPr lang="en-US" sz="3000" b="1" dirty="0">
                <a:solidFill>
                  <a:srgbClr val="F3CD60"/>
                </a:solidFill>
                <a:latin typeface="Consolas" pitchFamily="49" charset="0"/>
              </a:rPr>
              <a:t>INSERT</a:t>
            </a:r>
            <a:r>
              <a:rPr lang="en-US" sz="3000" dirty="0"/>
              <a:t> command</a:t>
            </a:r>
          </a:p>
          <a:p>
            <a:pPr marL="357188" indent="-357188">
              <a:lnSpc>
                <a:spcPct val="100000"/>
              </a:lnSpc>
              <a:spcBef>
                <a:spcPts val="18000"/>
              </a:spcBef>
            </a:pPr>
            <a:r>
              <a:rPr lang="en-US" sz="3000" dirty="0">
                <a:solidFill>
                  <a:srgbClr val="F3CD60"/>
                </a:solidFill>
              </a:rPr>
              <a:t>Bulk</a:t>
            </a:r>
            <a:r>
              <a:rPr lang="en-US" sz="3000" dirty="0">
                <a:solidFill>
                  <a:schemeClr val="accent1"/>
                </a:solidFill>
              </a:rPr>
              <a:t> </a:t>
            </a:r>
            <a:r>
              <a:rPr lang="en-US" sz="3000" dirty="0">
                <a:solidFill>
                  <a:srgbClr val="F3CD60"/>
                </a:solidFill>
              </a:rPr>
              <a:t>data</a:t>
            </a:r>
            <a:r>
              <a:rPr lang="en-US" sz="3000" dirty="0">
                <a:solidFill>
                  <a:schemeClr val="accent1"/>
                </a:solidFill>
              </a:rPr>
              <a:t> </a:t>
            </a:r>
            <a:r>
              <a:rPr lang="en-US" sz="3000" dirty="0"/>
              <a:t>can be recorded in a single query, separated by comma</a:t>
            </a:r>
          </a:p>
        </p:txBody>
      </p:sp>
      <p:sp>
        <p:nvSpPr>
          <p:cNvPr id="559106" name="Rectangle 2"/>
          <p:cNvSpPr>
            <a:spLocks noGrp="1" noChangeArrowheads="1"/>
          </p:cNvSpPr>
          <p:nvPr>
            <p:ph type="title"/>
          </p:nvPr>
        </p:nvSpPr>
        <p:spPr/>
        <p:txBody>
          <a:bodyPr/>
          <a:lstStyle/>
          <a:p>
            <a:r>
              <a:rPr lang="en-US" dirty="0"/>
              <a:t>Inserting Data</a:t>
            </a:r>
            <a:endParaRPr lang="bg-BG"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6" name="Rectangle 4"/>
          <p:cNvSpPr>
            <a:spLocks noChangeArrowheads="1"/>
          </p:cNvSpPr>
          <p:nvPr/>
        </p:nvSpPr>
        <p:spPr bwMode="auto">
          <a:xfrm>
            <a:off x="684212" y="1905000"/>
            <a:ext cx="10820400" cy="492443"/>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INSERT</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INTO</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towns`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VALUES</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(33, 'Paris');</a:t>
            </a:r>
          </a:p>
        </p:txBody>
      </p:sp>
      <p:sp>
        <p:nvSpPr>
          <p:cNvPr id="8" name="AutoShape 22"/>
          <p:cNvSpPr>
            <a:spLocks noChangeArrowheads="1"/>
          </p:cNvSpPr>
          <p:nvPr/>
        </p:nvSpPr>
        <p:spPr bwMode="auto">
          <a:xfrm>
            <a:off x="8235845" y="896089"/>
            <a:ext cx="2430567" cy="956145"/>
          </a:xfrm>
          <a:prstGeom prst="wedgeRoundRectCallout">
            <a:avLst>
              <a:gd name="adj1" fmla="val -69720"/>
              <a:gd name="adj2" fmla="val 6613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Values for</a:t>
            </a:r>
          </a:p>
          <a:p>
            <a:pPr algn="ctr"/>
            <a:r>
              <a:rPr lang="en-US" sz="2800" noProof="1">
                <a:solidFill>
                  <a:srgbClr val="FFFFFF"/>
                </a:solidFill>
              </a:rPr>
              <a:t>all columns</a:t>
            </a:r>
            <a:endParaRPr lang="bg-BG" sz="2800" noProof="1">
              <a:solidFill>
                <a:srgbClr val="FFFFFF"/>
              </a:solidFill>
            </a:endParaRPr>
          </a:p>
        </p:txBody>
      </p:sp>
      <p:sp>
        <p:nvSpPr>
          <p:cNvPr id="9" name="Rectangle 8"/>
          <p:cNvSpPr>
            <a:spLocks noChangeArrowheads="1"/>
          </p:cNvSpPr>
          <p:nvPr/>
        </p:nvSpPr>
        <p:spPr bwMode="auto">
          <a:xfrm>
            <a:off x="684212" y="4724400"/>
            <a:ext cx="10820400" cy="1692771"/>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INSERT</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INTO</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`employees_projects`</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VALUES</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(229, 1),</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(2</a:t>
            </a: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29</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2),</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(2</a:t>
            </a: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29</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3), …</a:t>
            </a:r>
          </a:p>
        </p:txBody>
      </p:sp>
      <p:sp>
        <p:nvSpPr>
          <p:cNvPr id="10" name="Rectangle 4"/>
          <p:cNvSpPr>
            <a:spLocks noChangeArrowheads="1"/>
          </p:cNvSpPr>
          <p:nvPr/>
        </p:nvSpPr>
        <p:spPr bwMode="auto">
          <a:xfrm>
            <a:off x="684212" y="2809354"/>
            <a:ext cx="10820400" cy="89255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INSERT</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INTO</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projects(`name`, `start_date`)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VALUES</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('Reflective Jacket',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NOW()</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 name="AutoShape 22"/>
          <p:cNvSpPr>
            <a:spLocks noChangeArrowheads="1"/>
          </p:cNvSpPr>
          <p:nvPr/>
        </p:nvSpPr>
        <p:spPr bwMode="auto">
          <a:xfrm>
            <a:off x="9066212" y="2611740"/>
            <a:ext cx="1676400" cy="1079164"/>
          </a:xfrm>
          <a:prstGeom prst="wedgeRoundRectCallout">
            <a:avLst>
              <a:gd name="adj1" fmla="val -92646"/>
              <a:gd name="adj2" fmla="val -1562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Specify</a:t>
            </a:r>
          </a:p>
          <a:p>
            <a:pPr algn="ctr"/>
            <a:r>
              <a:rPr lang="en-US" sz="2800" noProof="1">
                <a:solidFill>
                  <a:srgbClr val="FFFFFF"/>
                </a:solidFill>
              </a:rPr>
              <a:t>columns</a:t>
            </a:r>
            <a:endParaRPr lang="bg-BG" sz="2800" noProof="1">
              <a:solidFill>
                <a:srgbClr val="FFFFFF"/>
              </a:solidFill>
            </a:endParaRPr>
          </a:p>
        </p:txBody>
      </p:sp>
    </p:spTree>
    <p:extLst>
      <p:ext uri="{BB962C8B-B14F-4D97-AF65-F5344CB8AC3E}">
        <p14:creationId xmlns:p14="http://schemas.microsoft.com/office/powerpoint/2010/main" val="7672897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910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7" name="Rectangle 3"/>
          <p:cNvSpPr>
            <a:spLocks noGrp="1" noChangeArrowheads="1"/>
          </p:cNvSpPr>
          <p:nvPr>
            <p:ph idx="1"/>
          </p:nvPr>
        </p:nvSpPr>
        <p:spPr/>
        <p:txBody>
          <a:bodyPr/>
          <a:lstStyle/>
          <a:p>
            <a:pPr marL="357188" indent="-357188">
              <a:lnSpc>
                <a:spcPct val="100000"/>
              </a:lnSpc>
            </a:pPr>
            <a:r>
              <a:rPr lang="en-US" sz="3000" dirty="0"/>
              <a:t>You can use existing records to create a </a:t>
            </a:r>
            <a:r>
              <a:rPr lang="en-US" sz="3000" dirty="0">
                <a:solidFill>
                  <a:srgbClr val="F3CD60"/>
                </a:solidFill>
              </a:rPr>
              <a:t>new table</a:t>
            </a:r>
          </a:p>
          <a:p>
            <a:pPr marL="357188" indent="-357188">
              <a:lnSpc>
                <a:spcPct val="100000"/>
              </a:lnSpc>
              <a:spcBef>
                <a:spcPts val="18000"/>
              </a:spcBef>
            </a:pPr>
            <a:r>
              <a:rPr lang="en-US" sz="3000" dirty="0"/>
              <a:t>Or into an existing table</a:t>
            </a:r>
          </a:p>
        </p:txBody>
      </p:sp>
      <p:sp>
        <p:nvSpPr>
          <p:cNvPr id="559106" name="Rectangle 2"/>
          <p:cNvSpPr>
            <a:spLocks noGrp="1" noChangeArrowheads="1"/>
          </p:cNvSpPr>
          <p:nvPr>
            <p:ph type="title"/>
          </p:nvPr>
        </p:nvSpPr>
        <p:spPr/>
        <p:txBody>
          <a:bodyPr/>
          <a:lstStyle/>
          <a:p>
            <a:r>
              <a:rPr lang="en-US" dirty="0"/>
              <a:t>Inserting Data (2)</a:t>
            </a:r>
            <a:endParaRPr lang="bg-BG" dirty="0"/>
          </a:p>
        </p:txBody>
      </p:sp>
      <p:sp>
        <p:nvSpPr>
          <p:cNvPr id="559108" name="Rectangle 4"/>
          <p:cNvSpPr>
            <a:spLocks noChangeArrowheads="1"/>
          </p:cNvSpPr>
          <p:nvPr/>
        </p:nvSpPr>
        <p:spPr bwMode="auto">
          <a:xfrm>
            <a:off x="836613" y="4989621"/>
            <a:ext cx="10515598" cy="129266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INSERT</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INTO</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projects(name, start_date)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CONCAT(name,' ', ' Restructuring'),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NOW()</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departments;</a:t>
            </a:r>
          </a:p>
        </p:txBody>
      </p:sp>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9" name="Rectangle 4"/>
          <p:cNvSpPr>
            <a:spLocks noChangeArrowheads="1"/>
          </p:cNvSpPr>
          <p:nvPr/>
        </p:nvSpPr>
        <p:spPr bwMode="auto">
          <a:xfrm>
            <a:off x="836613" y="1935828"/>
            <a:ext cx="10515598" cy="129266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CREATE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TABLE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`customer_contacts`</a:t>
            </a:r>
          </a:p>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AS</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SELECT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`customer_id`, `first_name`, `email`, `phone`</a:t>
            </a:r>
          </a:p>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FROM</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`customers`;</a:t>
            </a:r>
          </a:p>
        </p:txBody>
      </p:sp>
      <p:sp>
        <p:nvSpPr>
          <p:cNvPr id="10" name="AutoShape 22"/>
          <p:cNvSpPr>
            <a:spLocks noChangeArrowheads="1"/>
          </p:cNvSpPr>
          <p:nvPr/>
        </p:nvSpPr>
        <p:spPr bwMode="auto">
          <a:xfrm>
            <a:off x="7444623" y="1695700"/>
            <a:ext cx="2819400" cy="596911"/>
          </a:xfrm>
          <a:prstGeom prst="wedgeRoundRectCallout">
            <a:avLst>
              <a:gd name="adj1" fmla="val -76756"/>
              <a:gd name="adj2" fmla="val 4080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New table name</a:t>
            </a:r>
            <a:endParaRPr lang="bg-BG" sz="2800" noProof="1">
              <a:solidFill>
                <a:srgbClr val="FFFFFF"/>
              </a:solidFill>
            </a:endParaRPr>
          </a:p>
        </p:txBody>
      </p:sp>
      <p:sp>
        <p:nvSpPr>
          <p:cNvPr id="11" name="AutoShape 22"/>
          <p:cNvSpPr>
            <a:spLocks noChangeArrowheads="1"/>
          </p:cNvSpPr>
          <p:nvPr/>
        </p:nvSpPr>
        <p:spPr bwMode="auto">
          <a:xfrm>
            <a:off x="3991289" y="3377371"/>
            <a:ext cx="2636523" cy="596911"/>
          </a:xfrm>
          <a:prstGeom prst="wedgeRoundRectCallout">
            <a:avLst>
              <a:gd name="adj1" fmla="val -58454"/>
              <a:gd name="adj2" fmla="val -9488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Existing source</a:t>
            </a:r>
            <a:endParaRPr lang="bg-BG" sz="2800" noProof="1">
              <a:solidFill>
                <a:srgbClr val="FFFFFF"/>
              </a:solidFill>
            </a:endParaRPr>
          </a:p>
        </p:txBody>
      </p:sp>
      <p:sp>
        <p:nvSpPr>
          <p:cNvPr id="12" name="AutoShape 22"/>
          <p:cNvSpPr>
            <a:spLocks noChangeArrowheads="1"/>
          </p:cNvSpPr>
          <p:nvPr/>
        </p:nvSpPr>
        <p:spPr bwMode="auto">
          <a:xfrm>
            <a:off x="6003812" y="4127489"/>
            <a:ext cx="2452800" cy="596911"/>
          </a:xfrm>
          <a:prstGeom prst="wedgeRoundRectCallout">
            <a:avLst>
              <a:gd name="adj1" fmla="val -35677"/>
              <a:gd name="adj2" fmla="val 10792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List of columns</a:t>
            </a:r>
            <a:endParaRPr lang="bg-BG" sz="2800" noProof="1">
              <a:solidFill>
                <a:srgbClr val="FFFFFF"/>
              </a:solidFill>
            </a:endParaRPr>
          </a:p>
        </p:txBody>
      </p:sp>
    </p:spTree>
    <p:extLst>
      <p:ext uri="{BB962C8B-B14F-4D97-AF65-F5344CB8AC3E}">
        <p14:creationId xmlns:p14="http://schemas.microsoft.com/office/powerpoint/2010/main" val="30284779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910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91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8" grpId="0" animBg="1"/>
      <p:bldP spid="9" grpId="0" animBg="1"/>
      <p:bldP spid="10" grpId="0" animBg="1"/>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Modifying Existing Records</a:t>
            </a:r>
          </a:p>
        </p:txBody>
      </p:sp>
      <p:sp>
        <p:nvSpPr>
          <p:cNvPr id="6" name="Text Placeholder 5"/>
          <p:cNvSpPr>
            <a:spLocks noGrp="1"/>
          </p:cNvSpPr>
          <p:nvPr>
            <p:ph type="body" idx="1"/>
          </p:nvPr>
        </p:nvSpPr>
        <p:spPr/>
        <p:txBody>
          <a:bodyPr/>
          <a:lstStyle/>
          <a:p>
            <a:r>
              <a:rPr lang="en-US" dirty="0"/>
              <a:t>Using SQL UPDATE and DELETE</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26</a:t>
            </a:fld>
            <a:endParaRPr lang="en-US" dirty="0"/>
          </a:p>
        </p:txBody>
      </p:sp>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6113" y="1676400"/>
            <a:ext cx="3276600" cy="3276600"/>
          </a:xfrm>
          <a:prstGeom prst="rect">
            <a:avLst/>
          </a:prstGeom>
        </p:spPr>
      </p:pic>
    </p:spTree>
    <p:extLst>
      <p:ext uri="{BB962C8B-B14F-4D97-AF65-F5344CB8AC3E}">
        <p14:creationId xmlns:p14="http://schemas.microsoft.com/office/powerpoint/2010/main" val="2158376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5" name="Rectangle 3"/>
          <p:cNvSpPr>
            <a:spLocks noGrp="1" noChangeArrowheads="1"/>
          </p:cNvSpPr>
          <p:nvPr>
            <p:ph idx="1"/>
          </p:nvPr>
        </p:nvSpPr>
        <p:spPr/>
        <p:txBody>
          <a:bodyPr/>
          <a:lstStyle/>
          <a:p>
            <a:pPr>
              <a:lnSpc>
                <a:spcPct val="100000"/>
              </a:lnSpc>
            </a:pPr>
            <a:r>
              <a:rPr lang="en-US" dirty="0"/>
              <a:t>Deleting specific rows from a table</a:t>
            </a:r>
          </a:p>
          <a:p>
            <a:pPr lvl="1">
              <a:lnSpc>
                <a:spcPct val="100000"/>
              </a:lnSpc>
              <a:spcBef>
                <a:spcPts val="9600"/>
              </a:spcBef>
            </a:pPr>
            <a:r>
              <a:rPr lang="en-US" dirty="0"/>
              <a:t>Note: Don’t forget the </a:t>
            </a:r>
            <a:r>
              <a:rPr lang="en-US" b="1" dirty="0">
                <a:solidFill>
                  <a:srgbClr val="F3CD60"/>
                </a:solidFill>
                <a:latin typeface="Consolas" pitchFamily="49" charset="0"/>
              </a:rPr>
              <a:t>WHERE</a:t>
            </a:r>
            <a:r>
              <a:rPr lang="en-US" dirty="0"/>
              <a:t> clause!</a:t>
            </a:r>
          </a:p>
          <a:p>
            <a:pPr>
              <a:lnSpc>
                <a:spcPct val="100000"/>
              </a:lnSpc>
              <a:spcBef>
                <a:spcPts val="4800"/>
              </a:spcBef>
            </a:pPr>
            <a:r>
              <a:rPr lang="en-US" dirty="0"/>
              <a:t>Delete all rows from a table (</a:t>
            </a:r>
            <a:r>
              <a:rPr lang="en-US" b="1" dirty="0">
                <a:solidFill>
                  <a:srgbClr val="F3CD60"/>
                </a:solidFill>
              </a:rPr>
              <a:t>TRUNCATE</a:t>
            </a:r>
            <a:r>
              <a:rPr lang="en-US" dirty="0"/>
              <a:t> works faster than </a:t>
            </a:r>
            <a:r>
              <a:rPr lang="en-US" b="1" dirty="0">
                <a:solidFill>
                  <a:srgbClr val="F3CD60"/>
                </a:solidFill>
                <a:latin typeface="Consolas" panose="020B0609020204030204" pitchFamily="49" charset="0"/>
                <a:cs typeface="Consolas" panose="020B0609020204030204" pitchFamily="49" charset="0"/>
              </a:rPr>
              <a:t>DELETE</a:t>
            </a:r>
            <a:r>
              <a:rPr lang="en-US" b="1" dirty="0">
                <a:latin typeface="Consolas" panose="020B0609020204030204" pitchFamily="49" charset="0"/>
                <a:cs typeface="Consolas" panose="020B0609020204030204" pitchFamily="49" charset="0"/>
              </a:rPr>
              <a:t>)</a:t>
            </a:r>
            <a:endParaRPr lang="en-US" dirty="0"/>
          </a:p>
        </p:txBody>
      </p:sp>
      <p:sp>
        <p:nvSpPr>
          <p:cNvPr id="566274" name="Rectangle 2"/>
          <p:cNvSpPr>
            <a:spLocks noGrp="1" noChangeArrowheads="1"/>
          </p:cNvSpPr>
          <p:nvPr>
            <p:ph type="title"/>
          </p:nvPr>
        </p:nvSpPr>
        <p:spPr/>
        <p:txBody>
          <a:bodyPr/>
          <a:lstStyle/>
          <a:p>
            <a:r>
              <a:rPr lang="en-US" dirty="0"/>
              <a:t>Deleting Data</a:t>
            </a:r>
            <a:endParaRPr lang="bg-BG" dirty="0"/>
          </a:p>
        </p:txBody>
      </p:sp>
      <p:sp>
        <p:nvSpPr>
          <p:cNvPr id="566276" name="Rectangle 4"/>
          <p:cNvSpPr>
            <a:spLocks noChangeArrowheads="1"/>
          </p:cNvSpPr>
          <p:nvPr/>
        </p:nvSpPr>
        <p:spPr bwMode="auto">
          <a:xfrm>
            <a:off x="1978026" y="1947894"/>
            <a:ext cx="8229596" cy="8925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DELETE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FROM `employees`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WHERE `employee_id` = 1;</a:t>
            </a:r>
          </a:p>
        </p:txBody>
      </p:sp>
      <p:sp>
        <p:nvSpPr>
          <p:cNvPr id="566277" name="Rectangle 5"/>
          <p:cNvSpPr>
            <a:spLocks noChangeArrowheads="1"/>
          </p:cNvSpPr>
          <p:nvPr/>
        </p:nvSpPr>
        <p:spPr bwMode="auto">
          <a:xfrm>
            <a:off x="1979616" y="5334000"/>
            <a:ext cx="8229596" cy="4924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TRUNCATE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TABLE users;</a:t>
            </a:r>
          </a:p>
        </p:txBody>
      </p:sp>
      <p:sp>
        <p:nvSpPr>
          <p:cNvPr id="2" name="Slide Number Placeholder 1"/>
          <p:cNvSpPr>
            <a:spLocks noGrp="1"/>
          </p:cNvSpPr>
          <p:nvPr>
            <p:ph type="sldNum" sz="quarter" idx="4"/>
          </p:nvPr>
        </p:nvSpPr>
        <p:spPr/>
        <p:txBody>
          <a:bodyPr/>
          <a:lstStyle/>
          <a:p>
            <a:fld id="{C014DD1E-5D91-48A3-AD6D-45FBA980D106}" type="slidenum">
              <a:rPr lang="en-US" smtClean="0"/>
              <a:pPr/>
              <a:t>27</a:t>
            </a:fld>
            <a:endParaRPr lang="en-US" dirty="0"/>
          </a:p>
        </p:txBody>
      </p:sp>
      <p:sp>
        <p:nvSpPr>
          <p:cNvPr id="9" name="AutoShape 22"/>
          <p:cNvSpPr>
            <a:spLocks noChangeArrowheads="1"/>
          </p:cNvSpPr>
          <p:nvPr/>
        </p:nvSpPr>
        <p:spPr bwMode="auto">
          <a:xfrm>
            <a:off x="7046429" y="1066800"/>
            <a:ext cx="1791184" cy="679926"/>
          </a:xfrm>
          <a:prstGeom prst="wedgeRoundRectCallout">
            <a:avLst>
              <a:gd name="adj1" fmla="val -90662"/>
              <a:gd name="adj2" fmla="val 14145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Condition</a:t>
            </a:r>
            <a:endParaRPr lang="bg-BG" sz="2800" noProof="1">
              <a:solidFill>
                <a:srgbClr val="FFFFFF"/>
              </a:solidFill>
            </a:endParaRPr>
          </a:p>
        </p:txBody>
      </p:sp>
    </p:spTree>
    <p:extLst>
      <p:ext uri="{BB962C8B-B14F-4D97-AF65-F5344CB8AC3E}">
        <p14:creationId xmlns:p14="http://schemas.microsoft.com/office/powerpoint/2010/main" val="6625031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6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627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627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6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6" grpId="0" animBg="1"/>
      <p:bldP spid="566277"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dirty="0"/>
              <a:t>Updating Data</a:t>
            </a:r>
            <a:endParaRPr lang="bg-BG" dirty="0"/>
          </a:p>
        </p:txBody>
      </p:sp>
      <p:sp>
        <p:nvSpPr>
          <p:cNvPr id="562179" name="Rectangle 3"/>
          <p:cNvSpPr>
            <a:spLocks noGrp="1" noChangeArrowheads="1"/>
          </p:cNvSpPr>
          <p:nvPr>
            <p:ph idx="1"/>
          </p:nvPr>
        </p:nvSpPr>
        <p:spPr/>
        <p:txBody>
          <a:bodyPr/>
          <a:lstStyle/>
          <a:p>
            <a:pPr marL="357188" indent="-357188">
              <a:lnSpc>
                <a:spcPct val="100000"/>
              </a:lnSpc>
            </a:pPr>
            <a:r>
              <a:rPr lang="en-US" dirty="0"/>
              <a:t>The SQL </a:t>
            </a:r>
            <a:r>
              <a:rPr lang="en-US" b="1" dirty="0">
                <a:solidFill>
                  <a:srgbClr val="F3CD60"/>
                </a:solidFill>
                <a:latin typeface="Consolas" pitchFamily="49" charset="0"/>
              </a:rPr>
              <a:t>UPDATE</a:t>
            </a:r>
            <a:r>
              <a:rPr lang="en-US" dirty="0"/>
              <a:t> command</a:t>
            </a:r>
          </a:p>
          <a:p>
            <a:pPr marL="357188" indent="-357188">
              <a:lnSpc>
                <a:spcPct val="100000"/>
              </a:lnSpc>
              <a:spcBef>
                <a:spcPts val="30000"/>
              </a:spcBef>
            </a:pPr>
            <a:r>
              <a:rPr lang="en-US" dirty="0"/>
              <a:t>Note: Don’t forget the </a:t>
            </a:r>
            <a:r>
              <a:rPr lang="en-US" b="1" dirty="0">
                <a:solidFill>
                  <a:srgbClr val="F3CD60"/>
                </a:solidFill>
                <a:latin typeface="Consolas" pitchFamily="49" charset="0"/>
              </a:rPr>
              <a:t>WHERE</a:t>
            </a:r>
            <a:r>
              <a:rPr lang="en-US" dirty="0"/>
              <a:t> clause!</a:t>
            </a:r>
          </a:p>
        </p:txBody>
      </p:sp>
      <p:sp>
        <p:nvSpPr>
          <p:cNvPr id="562180" name="Rectangle 4"/>
          <p:cNvSpPr>
            <a:spLocks noChangeArrowheads="1"/>
          </p:cNvSpPr>
          <p:nvPr/>
        </p:nvSpPr>
        <p:spPr bwMode="auto">
          <a:xfrm>
            <a:off x="1668616" y="1981200"/>
            <a:ext cx="8845396" cy="124649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5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UPDATE</a:t>
            </a: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`employees`</a:t>
            </a:r>
          </a:p>
          <a:p>
            <a:pPr eaLnBrk="0" hangingPunct="0">
              <a:buClr>
                <a:schemeClr val="accent5">
                  <a:lumMod val="40000"/>
                  <a:lumOff val="60000"/>
                </a:schemeClr>
              </a:buClr>
              <a:buSzPct val="70000"/>
            </a:pPr>
            <a:r>
              <a:rPr lang="en-US" sz="25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a:t>
            </a:r>
            <a:r>
              <a:rPr lang="en-US" sz="25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SET</a:t>
            </a: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`last_name` = 'Brown'</a:t>
            </a:r>
          </a:p>
          <a:p>
            <a:pPr eaLnBrk="0" hangingPunct="0">
              <a:buClr>
                <a:schemeClr val="accent5">
                  <a:lumMod val="40000"/>
                  <a:lumOff val="60000"/>
                </a:schemeClr>
              </a:buClr>
              <a:buSzPct val="7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WHERE `employee_id` = 1;</a:t>
            </a:r>
          </a:p>
        </p:txBody>
      </p:sp>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6" name="Rectangle 4"/>
          <p:cNvSpPr>
            <a:spLocks noChangeArrowheads="1"/>
          </p:cNvSpPr>
          <p:nvPr/>
        </p:nvSpPr>
        <p:spPr bwMode="auto">
          <a:xfrm>
            <a:off x="1254496" y="3657600"/>
            <a:ext cx="9673635" cy="1631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800"/>
              </a:spcBef>
              <a:buClr>
                <a:schemeClr val="accent5">
                  <a:lumMod val="40000"/>
                  <a:lumOff val="60000"/>
                </a:schemeClr>
              </a:buClr>
              <a:buSzPct val="70000"/>
            </a:pPr>
            <a:r>
              <a:rPr lang="en-US" sz="25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UPDATE</a:t>
            </a: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`employees`</a:t>
            </a:r>
          </a:p>
          <a:p>
            <a:pPr eaLnBrk="0" hangingPunct="0">
              <a:buClr>
                <a:schemeClr val="accent5">
                  <a:lumMod val="40000"/>
                  <a:lumOff val="60000"/>
                </a:schemeClr>
              </a:buClr>
              <a:buSzPct val="70000"/>
            </a:pPr>
            <a:r>
              <a:rPr lang="en-US" sz="25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a:t>
            </a:r>
            <a:r>
              <a:rPr lang="en-US" sz="25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SET</a:t>
            </a: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`salary` = `salary` * 1.10,</a:t>
            </a:r>
          </a:p>
          <a:p>
            <a:pPr eaLnBrk="0" hangingPunct="0">
              <a:buClr>
                <a:schemeClr val="accent5">
                  <a:lumMod val="40000"/>
                  <a:lumOff val="60000"/>
                </a:schemeClr>
              </a:buClr>
              <a:buSzPct val="7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`job_title` = CONCAT('Senior',' ', `job_title`)</a:t>
            </a:r>
          </a:p>
          <a:p>
            <a:pPr eaLnBrk="0" hangingPunct="0">
              <a:buClr>
                <a:schemeClr val="accent5">
                  <a:lumMod val="40000"/>
                  <a:lumOff val="60000"/>
                </a:schemeClr>
              </a:buClr>
              <a:buSzPct val="7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WHERE `department_id` = 3;</a:t>
            </a:r>
          </a:p>
        </p:txBody>
      </p:sp>
      <p:sp>
        <p:nvSpPr>
          <p:cNvPr id="7" name="AutoShape 22"/>
          <p:cNvSpPr>
            <a:spLocks noChangeArrowheads="1"/>
          </p:cNvSpPr>
          <p:nvPr/>
        </p:nvSpPr>
        <p:spPr bwMode="auto">
          <a:xfrm>
            <a:off x="6091315" y="1551295"/>
            <a:ext cx="2060498" cy="679926"/>
          </a:xfrm>
          <a:prstGeom prst="wedgeRoundRectCallout">
            <a:avLst>
              <a:gd name="adj1" fmla="val -93605"/>
              <a:gd name="adj2" fmla="val 7822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New values</a:t>
            </a:r>
            <a:endParaRPr lang="bg-BG" sz="2800" noProof="1">
              <a:solidFill>
                <a:srgbClr val="FFFFFF"/>
              </a:solidFill>
            </a:endParaRPr>
          </a:p>
        </p:txBody>
      </p:sp>
    </p:spTree>
    <p:extLst>
      <p:ext uri="{BB962C8B-B14F-4D97-AF65-F5344CB8AC3E}">
        <p14:creationId xmlns:p14="http://schemas.microsoft.com/office/powerpoint/2010/main" val="16493080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2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21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180" grpId="0" animBg="1"/>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29</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a:lnSpc>
                <a:spcPct val="100000"/>
              </a:lnSpc>
              <a:spcBef>
                <a:spcPts val="13800"/>
              </a:spcBef>
            </a:pPr>
            <a:r>
              <a:rPr lang="en-US" sz="3200" dirty="0"/>
              <a:t>We can easy manipulate our database with SQL queries</a:t>
            </a:r>
          </a:p>
          <a:p>
            <a:pPr>
              <a:lnSpc>
                <a:spcPct val="100000"/>
              </a:lnSpc>
              <a:spcBef>
                <a:spcPts val="13800"/>
              </a:spcBef>
            </a:pPr>
            <a:r>
              <a:rPr lang="en-US" sz="3200" dirty="0"/>
              <a:t>Queries provide a flexible and powerful</a:t>
            </a:r>
            <a:br>
              <a:rPr lang="en-US" sz="3200" dirty="0"/>
            </a:br>
            <a:r>
              <a:rPr lang="en-US" sz="3200" dirty="0"/>
              <a:t>method to manipulate records</a:t>
            </a:r>
          </a:p>
        </p:txBody>
      </p:sp>
      <p:sp>
        <p:nvSpPr>
          <p:cNvPr id="4" name="Title 3"/>
          <p:cNvSpPr>
            <a:spLocks noGrp="1"/>
          </p:cNvSpPr>
          <p:nvPr>
            <p:ph type="title"/>
          </p:nvPr>
        </p:nvSpPr>
        <p:spPr/>
        <p:txBody>
          <a:bodyPr>
            <a:normAutofit/>
          </a:bodyPr>
          <a:lstStyle/>
          <a:p>
            <a:r>
              <a:rPr lang="en-US" dirty="0"/>
              <a:t>Summary</a:t>
            </a:r>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5612" y="3156565"/>
            <a:ext cx="3791856" cy="281304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p:nvSpPr>
        <p:spPr bwMode="auto">
          <a:xfrm>
            <a:off x="956807" y="1956236"/>
            <a:ext cx="6349235" cy="120032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SELECT</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FROM</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`projects`</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WHERE</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`start_date` = '2006-01-01';</a:t>
            </a:r>
          </a:p>
        </p:txBody>
      </p:sp>
    </p:spTree>
    <p:extLst>
      <p:ext uri="{BB962C8B-B14F-4D97-AF65-F5344CB8AC3E}">
        <p14:creationId xmlns:p14="http://schemas.microsoft.com/office/powerpoint/2010/main" val="208719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br>
              <a:rPr lang="en-US" sz="6000" b="1" dirty="0"/>
            </a:br>
            <a:r>
              <a:rPr lang="en-US" sz="11500" b="1" dirty="0"/>
              <a:t>#JavaDB</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040835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a:t>Basic CRUD in MySQL Server</a:t>
            </a:r>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https://softuni.bg/courses/databases-basics-mysql</a:t>
            </a:r>
            <a:endParaRPr lang="en-US" dirty="0"/>
          </a:p>
        </p:txBody>
      </p:sp>
      <p:pic>
        <p:nvPicPr>
          <p:cNvPr id="13" name="Picture 12">
            <a:hlinkClick r:id="rId4"/>
          </p:cNvPr>
          <p:cNvPicPr>
            <a:picLocks noChangeAspect="1"/>
          </p:cNvPicPr>
          <p:nvPr/>
        </p:nvPicPr>
        <p:blipFill rotWithShape="1">
          <a:blip r:embed="rId5"/>
          <a:srcRect l="-16203" r="-16203"/>
          <a:stretch/>
        </p:blipFill>
        <p:spPr>
          <a:xfrm>
            <a:off x="303212" y="1246226"/>
            <a:ext cx="2763622" cy="957764"/>
          </a:xfrm>
          <a:prstGeom prst="roundRect">
            <a:avLst>
              <a:gd name="adj" fmla="val 3159"/>
            </a:avLst>
          </a:prstGeom>
          <a:solidFill>
            <a:schemeClr val="tx1"/>
          </a:solidFill>
        </p:spPr>
      </p:pic>
      <p:pic>
        <p:nvPicPr>
          <p:cNvPr id="14" name="Picture 13">
            <a:hlinkClick r:id="rId6"/>
          </p:cNvPr>
          <p:cNvPicPr>
            <a:picLocks noChangeAspect="1"/>
          </p:cNvPicPr>
          <p:nvPr/>
        </p:nvPicPr>
        <p:blipFill rotWithShape="1">
          <a:blip r:embed="rId7"/>
          <a:srcRect l="-5908" r="-5908"/>
          <a:stretch/>
        </p:blipFill>
        <p:spPr>
          <a:xfrm>
            <a:off x="3787285" y="1254944"/>
            <a:ext cx="2763621" cy="949046"/>
          </a:xfrm>
          <a:prstGeom prst="roundRect">
            <a:avLst>
              <a:gd name="adj" fmla="val 3159"/>
            </a:avLst>
          </a:prstGeom>
          <a:solidFill>
            <a:schemeClr val="tx1"/>
          </a:solidFill>
        </p:spPr>
      </p:pic>
      <p:pic>
        <p:nvPicPr>
          <p:cNvPr id="16" name="Picture 15">
            <a:hlinkClick r:id="rId8"/>
          </p:cNvPr>
          <p:cNvPicPr>
            <a:picLocks noChangeAspect="1"/>
          </p:cNvPicPr>
          <p:nvPr/>
        </p:nvPicPr>
        <p:blipFill rotWithShape="1">
          <a:blip r:embed="rId9"/>
          <a:srcRect l="-25003" r="-25003"/>
          <a:stretch/>
        </p:blipFill>
        <p:spPr>
          <a:xfrm>
            <a:off x="7271357" y="4002018"/>
            <a:ext cx="4614255" cy="949046"/>
          </a:xfrm>
          <a:prstGeom prst="roundRect">
            <a:avLst>
              <a:gd name="adj" fmla="val 2953"/>
            </a:avLst>
          </a:prstGeom>
          <a:solidFill>
            <a:schemeClr val="tx1"/>
          </a:solidFill>
        </p:spPr>
      </p:pic>
      <p:pic>
        <p:nvPicPr>
          <p:cNvPr id="17" name="Picture 16">
            <a:hlinkClick r:id="rId10"/>
          </p:cNvPr>
          <p:cNvPicPr>
            <a:picLocks noChangeAspect="1"/>
          </p:cNvPicPr>
          <p:nvPr/>
        </p:nvPicPr>
        <p:blipFill rotWithShape="1">
          <a:blip r:embed="rId11"/>
          <a:srcRect l="-705" r="-705"/>
          <a:stretch/>
        </p:blipFill>
        <p:spPr>
          <a:xfrm>
            <a:off x="7271357" y="5375554"/>
            <a:ext cx="4614255" cy="949046"/>
          </a:xfrm>
          <a:prstGeom prst="roundRect">
            <a:avLst>
              <a:gd name="adj" fmla="val 3159"/>
            </a:avLst>
          </a:prstGeom>
          <a:solidFill>
            <a:schemeClr val="tx1"/>
          </a:solidFill>
        </p:spPr>
      </p:pic>
      <p:pic>
        <p:nvPicPr>
          <p:cNvPr id="18" name="Picture 17">
            <a:hlinkClick r:id="rId12"/>
          </p:cNvPr>
          <p:cNvPicPr>
            <a:picLocks noChangeAspect="1"/>
          </p:cNvPicPr>
          <p:nvPr/>
        </p:nvPicPr>
        <p:blipFill rotWithShape="1">
          <a:blip r:embed="rId13"/>
          <a:srcRect t="-66530" b="-59505"/>
          <a:stretch/>
        </p:blipFill>
        <p:spPr>
          <a:xfrm>
            <a:off x="7271357" y="2619763"/>
            <a:ext cx="4614255" cy="957764"/>
          </a:xfrm>
          <a:prstGeom prst="roundRect">
            <a:avLst>
              <a:gd name="adj" fmla="val 3159"/>
            </a:avLst>
          </a:prstGeom>
          <a:solidFill>
            <a:schemeClr val="tx1"/>
          </a:solidFill>
        </p:spPr>
      </p:pic>
      <p:pic>
        <p:nvPicPr>
          <p:cNvPr id="20" name="Picture 19">
            <a:hlinkClick r:id="rId14"/>
          </p:cNvPr>
          <p:cNvPicPr>
            <a:picLocks noChangeAspect="1"/>
          </p:cNvPicPr>
          <p:nvPr/>
        </p:nvPicPr>
        <p:blipFill rotWithShape="1">
          <a:blip r:embed="rId15"/>
          <a:srcRect l="-14709" r="-14709"/>
          <a:stretch/>
        </p:blipFill>
        <p:spPr>
          <a:xfrm>
            <a:off x="303212" y="5375554"/>
            <a:ext cx="2763622" cy="949046"/>
          </a:xfrm>
          <a:prstGeom prst="roundRect">
            <a:avLst>
              <a:gd name="adj" fmla="val 3159"/>
            </a:avLst>
          </a:prstGeom>
          <a:solidFill>
            <a:schemeClr val="tx1"/>
          </a:solidFill>
        </p:spPr>
      </p:pic>
      <p:pic>
        <p:nvPicPr>
          <p:cNvPr id="21" name="Picture 20">
            <a:hlinkClick r:id="rId16"/>
          </p:cNvPr>
          <p:cNvPicPr>
            <a:picLocks noChangeAspect="1"/>
          </p:cNvPicPr>
          <p:nvPr/>
        </p:nvPicPr>
        <p:blipFill>
          <a:blip r:embed="rId17"/>
          <a:stretch>
            <a:fillRect/>
          </a:stretch>
        </p:blipFill>
        <p:spPr>
          <a:xfrm>
            <a:off x="3787284" y="5375554"/>
            <a:ext cx="2763622" cy="949046"/>
          </a:xfrm>
          <a:prstGeom prst="roundRect">
            <a:avLst>
              <a:gd name="adj" fmla="val 3159"/>
            </a:avLst>
          </a:prstGeom>
        </p:spPr>
      </p:pic>
      <p:pic>
        <p:nvPicPr>
          <p:cNvPr id="24" name="Picture 23">
            <a:hlinkClick r:id="rId18"/>
          </p:cNvPr>
          <p:cNvPicPr>
            <a:picLocks noChangeAspect="1"/>
          </p:cNvPicPr>
          <p:nvPr/>
        </p:nvPicPr>
        <p:blipFill rotWithShape="1">
          <a:blip r:embed="rId19"/>
          <a:srcRect l="-9951" r="-9951"/>
          <a:stretch/>
        </p:blipFill>
        <p:spPr>
          <a:xfrm>
            <a:off x="7271357" y="1246226"/>
            <a:ext cx="4614254" cy="949046"/>
          </a:xfrm>
          <a:prstGeom prst="roundRect">
            <a:avLst>
              <a:gd name="adj" fmla="val 3159"/>
            </a:avLst>
          </a:prstGeom>
          <a:solidFill>
            <a:schemeClr val="tx1"/>
          </a:solidFill>
        </p:spPr>
      </p:pic>
    </p:spTree>
    <p:extLst>
      <p:ext uri="{BB962C8B-B14F-4D97-AF65-F5344CB8AC3E}">
        <p14:creationId xmlns:p14="http://schemas.microsoft.com/office/powerpoint/2010/main" val="3603656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31</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US" sz="2000" dirty="0">
                <a:hlinkClick r:id="rId5"/>
              </a:rPr>
              <a:t>Databases</a:t>
            </a:r>
            <a:r>
              <a:rPr lang="en-US" sz="2000" dirty="0"/>
              <a:t>" course by </a:t>
            </a:r>
            <a:r>
              <a:rPr lang="en-US" sz="2000" noProof="1"/>
              <a:t>Telerik Academy</a:t>
            </a:r>
            <a:r>
              <a:rPr lang="en-US" sz="2000" dirty="0"/>
              <a:t> under </a:t>
            </a:r>
            <a:r>
              <a:rPr lang="en-US" sz="2000" dirty="0">
                <a:hlinkClick r:id="rId6"/>
              </a:rPr>
              <a:t>CC-BY-NC-SA</a:t>
            </a:r>
            <a:r>
              <a:rPr lang="en-US" sz="2000" dirty="0"/>
              <a:t> license</a:t>
            </a:r>
          </a:p>
        </p:txBody>
      </p:sp>
    </p:spTree>
    <p:extLst>
      <p:ext uri="{BB962C8B-B14F-4D97-AF65-F5344CB8AC3E}">
        <p14:creationId xmlns:p14="http://schemas.microsoft.com/office/powerpoint/2010/main" val="1142365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a:t>
            </a:r>
          </a:p>
          <a:p>
            <a:pPr marL="609494" lvl="2" indent="-304747">
              <a:lnSpc>
                <a:spcPct val="100000"/>
              </a:lnSpc>
              <a:buClr>
                <a:srgbClr val="F2B254"/>
              </a:buClr>
              <a:buSzPct val="100000"/>
              <a:tabLst>
                <a:tab pos="282575" algn="l"/>
              </a:tabLst>
            </a:pPr>
            <a:r>
              <a:rPr lang="en-US" dirty="0">
                <a:hlinkClick r:id="rId6"/>
              </a:rPr>
              <a:t>forum.softuni.bg</a:t>
            </a:r>
            <a:endParaRPr lang="en-US" noProof="1"/>
          </a:p>
        </p:txBody>
      </p:sp>
      <p:pic>
        <p:nvPicPr>
          <p:cNvPr id="9" name="Picture 8" descr="http://softuni.bg" title="Software University">
            <a:hlinkClick r:id="rId4" tooltip="Software University"/>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26400" y="1594686"/>
            <a:ext cx="1701050" cy="1570200"/>
          </a:xfrm>
          <a:prstGeom prst="rect">
            <a:avLst/>
          </a:prstGeom>
          <a:ln w="12700">
            <a:solidFill>
              <a:srgbClr val="55438F">
                <a:alpha val="70000"/>
              </a:srgbClr>
            </a:solidFill>
          </a:ln>
        </p:spPr>
      </p:pic>
      <p:pic>
        <p:nvPicPr>
          <p:cNvPr id="10" name="Picture 9" descr="http://softuni.org" title="Software University Foundation">
            <a:hlinkClick r:id="rId3" tooltip="Software University Foundation"/>
          </p:cNvPr>
          <p:cNvPicPr>
            <a:picLocks noChangeAspect="1"/>
          </p:cNvPicPr>
          <p:nvPr/>
        </p:nvPicPr>
        <p:blipFill rotWithShape="1">
          <a:blip r:embed="rId8"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descr="http://www.facebook.com/SoftwareUniversity" title="Software University @ Facebook">
            <a:hlinkClick r:id="rId9" tooltip="Software University @ Facebook"/>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075536" y="3512062"/>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forum.softuni.bg" title="Software University - Forum">
            <a:hlinkClick r:id="rId6" tooltip="Software University Discussion Forum"/>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109334" y="4876800"/>
            <a:ext cx="970156" cy="965726"/>
          </a:xfrm>
          <a:prstGeom prst="rect">
            <a:avLst/>
          </a:prstGeom>
        </p:spPr>
      </p:pic>
      <p:pic>
        <p:nvPicPr>
          <p:cNvPr id="5" name="Picture 4">
            <a:hlinkClick r:id="rId4"/>
          </p:cNvPr>
          <p:cNvPicPr>
            <a:picLocks noChangeAspect="1"/>
          </p:cNvPicPr>
          <p:nvPr/>
        </p:nvPicPr>
        <p:blipFill>
          <a:blip r:embed="rId12"/>
          <a:stretch>
            <a:fillRect/>
          </a:stretch>
        </p:blipFill>
        <p:spPr>
          <a:xfrm>
            <a:off x="6762304" y="3093954"/>
            <a:ext cx="2286198" cy="2493480"/>
          </a:xfrm>
          <a:prstGeom prst="rect">
            <a:avLst/>
          </a:prstGeom>
        </p:spPr>
      </p:pic>
    </p:spTree>
    <p:extLst>
      <p:ext uri="{BB962C8B-B14F-4D97-AF65-F5344CB8AC3E}">
        <p14:creationId xmlns:p14="http://schemas.microsoft.com/office/powerpoint/2010/main" val="1363243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Query Basics</a:t>
            </a:r>
          </a:p>
        </p:txBody>
      </p:sp>
      <p:sp>
        <p:nvSpPr>
          <p:cNvPr id="6" name="Text Placeholder 5"/>
          <p:cNvSpPr>
            <a:spLocks noGrp="1"/>
          </p:cNvSpPr>
          <p:nvPr>
            <p:ph type="body" idx="1"/>
          </p:nvPr>
        </p:nvSpPr>
        <p:spPr/>
        <p:txBody>
          <a:bodyPr/>
          <a:lstStyle/>
          <a:p>
            <a:r>
              <a:rPr lang="en-US" dirty="0"/>
              <a:t>SQL Introduction</a:t>
            </a:r>
          </a:p>
        </p:txBody>
      </p:sp>
      <p:pic>
        <p:nvPicPr>
          <p:cNvPr id="15" name="Картина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3212" y="1320766"/>
            <a:ext cx="3733800" cy="3733800"/>
          </a:xfrm>
          <a:prstGeom prst="rect">
            <a:avLst/>
          </a:prstGeom>
        </p:spPr>
      </p:pic>
    </p:spTree>
    <p:extLst>
      <p:ext uri="{BB962C8B-B14F-4D97-AF65-F5344CB8AC3E}">
        <p14:creationId xmlns:p14="http://schemas.microsoft.com/office/powerpoint/2010/main" val="587135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Grp="1" noChangeArrowheads="1"/>
          </p:cNvSpPr>
          <p:nvPr>
            <p:ph idx="1"/>
          </p:nvPr>
        </p:nvSpPr>
        <p:spPr>
          <a:xfrm>
            <a:off x="190413" y="1066800"/>
            <a:ext cx="11804822" cy="5570355"/>
          </a:xfrm>
        </p:spPr>
        <p:txBody>
          <a:bodyPr>
            <a:normAutofit/>
          </a:bodyPr>
          <a:lstStyle/>
          <a:p>
            <a:pPr>
              <a:lnSpc>
                <a:spcPct val="100000"/>
              </a:lnSpc>
            </a:pPr>
            <a:r>
              <a:rPr lang="en-US" dirty="0"/>
              <a:t>Select first, last name and job title about employees:</a:t>
            </a:r>
          </a:p>
          <a:p>
            <a:pPr>
              <a:lnSpc>
                <a:spcPct val="100000"/>
              </a:lnSpc>
            </a:pPr>
            <a:endParaRPr lang="en-US" dirty="0"/>
          </a:p>
          <a:p>
            <a:pPr>
              <a:lnSpc>
                <a:spcPct val="100000"/>
              </a:lnSpc>
            </a:pPr>
            <a:r>
              <a:rPr lang="en-US" dirty="0"/>
              <a:t>Select projects which start on 01-06-2003:</a:t>
            </a:r>
          </a:p>
          <a:p>
            <a:pPr marL="0" indent="0">
              <a:lnSpc>
                <a:spcPct val="100000"/>
              </a:lnSpc>
              <a:buNone/>
            </a:pPr>
            <a:endParaRPr lang="en-US" sz="2400" dirty="0"/>
          </a:p>
          <a:p>
            <a:pPr>
              <a:lnSpc>
                <a:spcPct val="100000"/>
              </a:lnSpc>
              <a:spcBef>
                <a:spcPts val="1800"/>
              </a:spcBef>
            </a:pPr>
            <a:r>
              <a:rPr lang="en-US" dirty="0"/>
              <a:t>Inserting data into table:</a:t>
            </a:r>
          </a:p>
        </p:txBody>
      </p:sp>
      <p:sp>
        <p:nvSpPr>
          <p:cNvPr id="484354" name="Rectangle 2"/>
          <p:cNvSpPr>
            <a:spLocks noGrp="1" noChangeArrowheads="1"/>
          </p:cNvSpPr>
          <p:nvPr>
            <p:ph type="title"/>
          </p:nvPr>
        </p:nvSpPr>
        <p:spPr/>
        <p:txBody>
          <a:bodyPr/>
          <a:lstStyle/>
          <a:p>
            <a:r>
              <a:rPr lang="en-US" dirty="0"/>
              <a:t>SQL Queries – Few Examples</a:t>
            </a:r>
            <a:endParaRPr lang="bg-BG" dirty="0"/>
          </a:p>
        </p:txBody>
      </p:sp>
      <p:sp>
        <p:nvSpPr>
          <p:cNvPr id="484355" name="Rectangle 3"/>
          <p:cNvSpPr>
            <a:spLocks noChangeArrowheads="1"/>
          </p:cNvSpPr>
          <p:nvPr/>
        </p:nvSpPr>
        <p:spPr bwMode="auto">
          <a:xfrm>
            <a:off x="722312" y="1773025"/>
            <a:ext cx="10741024" cy="4924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SELECT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first_name, last_name, job_title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FROM</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employees;</a:t>
            </a:r>
          </a:p>
        </p:txBody>
      </p:sp>
      <p:sp>
        <p:nvSpPr>
          <p:cNvPr id="484356" name="Rectangle 4"/>
          <p:cNvSpPr>
            <a:spLocks noChangeArrowheads="1"/>
          </p:cNvSpPr>
          <p:nvPr/>
        </p:nvSpPr>
        <p:spPr bwMode="auto">
          <a:xfrm>
            <a:off x="722312" y="4537921"/>
            <a:ext cx="10741024" cy="8925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INSERT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INTO</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projects(name, start_date)</a:t>
            </a:r>
          </a:p>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VALUES</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('Introduction to SQL Course', '2006-01-01');</a:t>
            </a:r>
          </a:p>
        </p:txBody>
      </p:sp>
      <p:sp>
        <p:nvSpPr>
          <p:cNvPr id="484357" name="Rectangle 5"/>
          <p:cNvSpPr>
            <a:spLocks noChangeArrowheads="1"/>
          </p:cNvSpPr>
          <p:nvPr/>
        </p:nvSpPr>
        <p:spPr bwMode="auto">
          <a:xfrm>
            <a:off x="722314" y="3155473"/>
            <a:ext cx="10741022" cy="4924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SELECT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FROM</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projects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WHERE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start_date='2003-06-01';</a:t>
            </a:r>
          </a:p>
        </p:txBody>
      </p:sp>
      <p:sp>
        <p:nvSpPr>
          <p:cNvPr id="2" name="Slide Number Placeholder 1"/>
          <p:cNvSpPr>
            <a:spLocks noGrp="1"/>
          </p:cNvSpPr>
          <p:nvPr>
            <p:ph type="sldNum" sz="quarter" idx="4"/>
          </p:nvPr>
        </p:nvSpPr>
        <p:spPr/>
        <p:txBody>
          <a:bodyPr/>
          <a:lstStyle/>
          <a:p>
            <a:fld id="{C014DD1E-5D91-48A3-AD6D-45FBA980D106}" type="slidenum">
              <a:rPr lang="en-US" smtClean="0"/>
              <a:pPr/>
              <a:t>5</a:t>
            </a:fld>
            <a:endParaRPr lang="en-US" dirty="0"/>
          </a:p>
        </p:txBody>
      </p:sp>
    </p:spTree>
    <p:extLst>
      <p:ext uri="{BB962C8B-B14F-4D97-AF65-F5344CB8AC3E}">
        <p14:creationId xmlns:p14="http://schemas.microsoft.com/office/powerpoint/2010/main" val="4901316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43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43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43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5" grpId="0" animBg="1"/>
      <p:bldP spid="484356" grpId="0" animBg="1"/>
      <p:bldP spid="48435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a:spLocks noGrp="1" noChangeArrowheads="1"/>
          </p:cNvSpPr>
          <p:nvPr>
            <p:ph idx="1"/>
          </p:nvPr>
        </p:nvSpPr>
        <p:spPr>
          <a:xfrm>
            <a:off x="190413" y="1066800"/>
            <a:ext cx="11804822" cy="5570355"/>
          </a:xfrm>
        </p:spPr>
        <p:txBody>
          <a:bodyPr>
            <a:normAutofit/>
          </a:bodyPr>
          <a:lstStyle/>
          <a:p>
            <a:pPr>
              <a:lnSpc>
                <a:spcPct val="100000"/>
              </a:lnSpc>
            </a:pPr>
            <a:r>
              <a:rPr lang="en-US" dirty="0"/>
              <a:t>Update end date of specific projects:</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r>
              <a:rPr lang="en-US" dirty="0"/>
              <a:t>Delete specific projects:</a:t>
            </a:r>
          </a:p>
          <a:p>
            <a:pPr marL="0" indent="0">
              <a:lnSpc>
                <a:spcPct val="100000"/>
              </a:lnSpc>
              <a:spcBef>
                <a:spcPts val="1800"/>
              </a:spcBef>
              <a:buNone/>
            </a:pPr>
            <a:endParaRPr lang="en-US" dirty="0"/>
          </a:p>
        </p:txBody>
      </p:sp>
      <p:sp>
        <p:nvSpPr>
          <p:cNvPr id="484354" name="Rectangle 2"/>
          <p:cNvSpPr>
            <a:spLocks noGrp="1" noChangeArrowheads="1"/>
          </p:cNvSpPr>
          <p:nvPr>
            <p:ph type="title"/>
          </p:nvPr>
        </p:nvSpPr>
        <p:spPr/>
        <p:txBody>
          <a:bodyPr/>
          <a:lstStyle/>
          <a:p>
            <a:r>
              <a:rPr lang="en-US" dirty="0"/>
              <a:t>SQL Queries – Few Examples</a:t>
            </a:r>
            <a:endParaRPr lang="bg-BG" dirty="0"/>
          </a:p>
        </p:txBody>
      </p:sp>
      <p:sp>
        <p:nvSpPr>
          <p:cNvPr id="484358" name="Rectangle 6"/>
          <p:cNvSpPr>
            <a:spLocks noChangeArrowheads="1"/>
          </p:cNvSpPr>
          <p:nvPr/>
        </p:nvSpPr>
        <p:spPr bwMode="auto">
          <a:xfrm>
            <a:off x="831763" y="1942710"/>
            <a:ext cx="10741022" cy="129266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UPDATE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projects</a:t>
            </a:r>
          </a:p>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SET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end_date = '2006-08-31'</a:t>
            </a:r>
          </a:p>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WHERE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start_date = '2006-01-01';</a:t>
            </a:r>
          </a:p>
        </p:txBody>
      </p:sp>
      <p:sp>
        <p:nvSpPr>
          <p:cNvPr id="484359" name="Rectangle 7"/>
          <p:cNvSpPr>
            <a:spLocks noChangeArrowheads="1"/>
          </p:cNvSpPr>
          <p:nvPr/>
        </p:nvSpPr>
        <p:spPr bwMode="auto">
          <a:xfrm>
            <a:off x="831763" y="4489987"/>
            <a:ext cx="10741022" cy="8925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DELETE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FROM</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projects</a:t>
            </a:r>
          </a:p>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WHERE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start_date = '2006-01-01';</a:t>
            </a:r>
          </a:p>
        </p:txBody>
      </p:sp>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spTree>
    <p:extLst>
      <p:ext uri="{BB962C8B-B14F-4D97-AF65-F5344CB8AC3E}">
        <p14:creationId xmlns:p14="http://schemas.microsoft.com/office/powerpoint/2010/main" val="37166374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43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4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8" grpId="0" animBg="1"/>
      <p:bldP spid="4843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Retrieving Data</a:t>
            </a:r>
          </a:p>
        </p:txBody>
      </p:sp>
      <p:sp>
        <p:nvSpPr>
          <p:cNvPr id="6" name="Text Placeholder 5"/>
          <p:cNvSpPr>
            <a:spLocks noGrp="1"/>
          </p:cNvSpPr>
          <p:nvPr>
            <p:ph type="body" idx="1"/>
          </p:nvPr>
        </p:nvSpPr>
        <p:spPr/>
        <p:txBody>
          <a:bodyPr/>
          <a:lstStyle/>
          <a:p>
            <a:r>
              <a:rPr lang="en-US" dirty="0"/>
              <a:t>Using SQL SELECT</a:t>
            </a:r>
          </a:p>
        </p:txBody>
      </p:sp>
      <p:pic>
        <p:nvPicPr>
          <p:cNvPr id="7" name="Picture 2" descr="http://computertrainingcenters.com/wp-content/uploads/2014/05/sql_icon_by_raisch-d3ax2i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884" y="1118870"/>
            <a:ext cx="4625128" cy="3986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620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r>
              <a:rPr lang="en-US" dirty="0"/>
              <a:t>Capabilities of SQL SELECT </a:t>
            </a:r>
          </a:p>
        </p:txBody>
      </p:sp>
      <p:grpSp>
        <p:nvGrpSpPr>
          <p:cNvPr id="11" name="Group 10"/>
          <p:cNvGrpSpPr/>
          <p:nvPr/>
        </p:nvGrpSpPr>
        <p:grpSpPr>
          <a:xfrm>
            <a:off x="6191248" y="1116268"/>
            <a:ext cx="4899139" cy="2922332"/>
            <a:chOff x="6191248" y="1116268"/>
            <a:chExt cx="4899139" cy="2922332"/>
          </a:xfrm>
        </p:grpSpPr>
        <p:sp>
          <p:nvSpPr>
            <p:cNvPr id="76" name="Rounded Rectangle 75"/>
            <p:cNvSpPr/>
            <p:nvPr/>
          </p:nvSpPr>
          <p:spPr>
            <a:xfrm>
              <a:off x="6191248" y="1116268"/>
              <a:ext cx="4899139" cy="2922332"/>
            </a:xfrm>
            <a:prstGeom prst="roundRect">
              <a:avLst>
                <a:gd name="adj" fmla="val 3505"/>
              </a:avLst>
            </a:prstGeom>
            <a:solidFill>
              <a:srgbClr val="D9D5C7">
                <a:alpha val="20000"/>
              </a:srgb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7" name="Group 6"/>
            <p:cNvGrpSpPr/>
            <p:nvPr/>
          </p:nvGrpSpPr>
          <p:grpSpPr>
            <a:xfrm>
              <a:off x="7542212" y="2349500"/>
              <a:ext cx="1866900" cy="1377951"/>
              <a:chOff x="7542212" y="2349500"/>
              <a:chExt cx="1866900" cy="1377951"/>
            </a:xfrm>
          </p:grpSpPr>
          <p:sp>
            <p:nvSpPr>
              <p:cNvPr id="492549" name="Rectangle 5"/>
              <p:cNvSpPr>
                <a:spLocks noChangeArrowheads="1"/>
              </p:cNvSpPr>
              <p:nvPr/>
            </p:nvSpPr>
            <p:spPr bwMode="blackWhite">
              <a:xfrm>
                <a:off x="7554912" y="2363787"/>
                <a:ext cx="1841500" cy="1346200"/>
              </a:xfrm>
              <a:prstGeom prst="rect">
                <a:avLst/>
              </a:prstGeom>
              <a:solidFill>
                <a:srgbClr val="FFFFCC"/>
              </a:solidFill>
              <a:ln w="25400">
                <a:solidFill>
                  <a:srgbClr val="000000"/>
                </a:solidFill>
                <a:miter lim="800000"/>
                <a:headEnd/>
                <a:tailEnd/>
              </a:ln>
              <a:effectLst>
                <a:outerShdw dist="89803" dir="2700000" algn="ctr" rotWithShape="0">
                  <a:srgbClr val="000000"/>
                </a:outerShdw>
              </a:effectLst>
            </p:spPr>
            <p:txBody>
              <a:bodyPr wrap="none" anchor="ctr"/>
              <a:lstStyle/>
              <a:p>
                <a:endParaRPr lang="bg-BG" dirty="0"/>
              </a:p>
            </p:txBody>
          </p:sp>
          <p:grpSp>
            <p:nvGrpSpPr>
              <p:cNvPr id="3" name="Group 9"/>
              <p:cNvGrpSpPr>
                <a:grpSpLocks/>
              </p:cNvGrpSpPr>
              <p:nvPr/>
            </p:nvGrpSpPr>
            <p:grpSpPr bwMode="auto">
              <a:xfrm>
                <a:off x="7564438" y="2527300"/>
                <a:ext cx="1825625" cy="1066800"/>
                <a:chOff x="3422" y="1549"/>
                <a:chExt cx="1150" cy="672"/>
              </a:xfrm>
            </p:grpSpPr>
            <p:sp>
              <p:nvSpPr>
                <p:cNvPr id="492554" name="Rectangle 10"/>
                <p:cNvSpPr>
                  <a:spLocks noChangeArrowheads="1"/>
                </p:cNvSpPr>
                <p:nvPr/>
              </p:nvSpPr>
              <p:spPr bwMode="ltGray">
                <a:xfrm>
                  <a:off x="3422" y="1741"/>
                  <a:ext cx="1150" cy="91"/>
                </a:xfrm>
                <a:prstGeom prst="rect">
                  <a:avLst/>
                </a:prstGeom>
                <a:solidFill>
                  <a:schemeClr val="accent1"/>
                </a:solidFill>
                <a:ln w="9525">
                  <a:solidFill>
                    <a:schemeClr val="tx1"/>
                  </a:solidFill>
                  <a:miter lim="800000"/>
                  <a:headEnd/>
                  <a:tailEnd/>
                </a:ln>
                <a:effectLst/>
              </p:spPr>
              <p:txBody>
                <a:bodyPr wrap="none" anchor="ctr"/>
                <a:lstStyle/>
                <a:p>
                  <a:endParaRPr lang="bg-BG" dirty="0"/>
                </a:p>
              </p:txBody>
            </p:sp>
            <p:sp>
              <p:nvSpPr>
                <p:cNvPr id="492555" name="Rectangle 11"/>
                <p:cNvSpPr>
                  <a:spLocks noChangeArrowheads="1"/>
                </p:cNvSpPr>
                <p:nvPr/>
              </p:nvSpPr>
              <p:spPr bwMode="ltGray">
                <a:xfrm>
                  <a:off x="3422" y="2026"/>
                  <a:ext cx="1150" cy="195"/>
                </a:xfrm>
                <a:prstGeom prst="rect">
                  <a:avLst/>
                </a:prstGeom>
                <a:solidFill>
                  <a:schemeClr val="accent1"/>
                </a:solidFill>
                <a:ln w="9525">
                  <a:solidFill>
                    <a:schemeClr val="tx1"/>
                  </a:solidFill>
                  <a:miter lim="800000"/>
                  <a:headEnd/>
                  <a:tailEnd/>
                </a:ln>
                <a:effectLst/>
              </p:spPr>
              <p:txBody>
                <a:bodyPr wrap="none" anchor="ctr"/>
                <a:lstStyle/>
                <a:p>
                  <a:endParaRPr lang="bg-BG" dirty="0"/>
                </a:p>
              </p:txBody>
            </p:sp>
            <p:sp>
              <p:nvSpPr>
                <p:cNvPr id="492556" name="Rectangle 12"/>
                <p:cNvSpPr>
                  <a:spLocks noChangeArrowheads="1"/>
                </p:cNvSpPr>
                <p:nvPr/>
              </p:nvSpPr>
              <p:spPr bwMode="ltGray">
                <a:xfrm>
                  <a:off x="3422" y="1549"/>
                  <a:ext cx="1150" cy="85"/>
                </a:xfrm>
                <a:prstGeom prst="rect">
                  <a:avLst/>
                </a:prstGeom>
                <a:solidFill>
                  <a:schemeClr val="accent1"/>
                </a:solidFill>
                <a:ln w="9525">
                  <a:solidFill>
                    <a:schemeClr val="tx1"/>
                  </a:solidFill>
                  <a:miter lim="800000"/>
                  <a:headEnd/>
                  <a:tailEnd/>
                </a:ln>
                <a:effectLst/>
              </p:spPr>
              <p:txBody>
                <a:bodyPr wrap="none" anchor="ctr"/>
                <a:lstStyle/>
                <a:p>
                  <a:endParaRPr lang="bg-BG" dirty="0"/>
                </a:p>
              </p:txBody>
            </p:sp>
          </p:grpSp>
          <p:sp>
            <p:nvSpPr>
              <p:cNvPr id="492557" name="Line 13"/>
              <p:cNvSpPr>
                <a:spLocks noChangeShapeType="1"/>
              </p:cNvSpPr>
              <p:nvPr/>
            </p:nvSpPr>
            <p:spPr bwMode="auto">
              <a:xfrm>
                <a:off x="8523287" y="2351088"/>
                <a:ext cx="0" cy="1376363"/>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58" name="Line 14"/>
              <p:cNvSpPr>
                <a:spLocks noChangeShapeType="1"/>
              </p:cNvSpPr>
              <p:nvPr/>
            </p:nvSpPr>
            <p:spPr bwMode="auto">
              <a:xfrm>
                <a:off x="7827962" y="2351088"/>
                <a:ext cx="0" cy="1376363"/>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59" name="Line 15"/>
              <p:cNvSpPr>
                <a:spLocks noChangeShapeType="1"/>
              </p:cNvSpPr>
              <p:nvPr/>
            </p:nvSpPr>
            <p:spPr bwMode="auto">
              <a:xfrm>
                <a:off x="7542212" y="2522537"/>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60" name="Line 16"/>
              <p:cNvSpPr>
                <a:spLocks noChangeShapeType="1"/>
              </p:cNvSpPr>
              <p:nvPr/>
            </p:nvSpPr>
            <p:spPr bwMode="auto">
              <a:xfrm>
                <a:off x="7542212" y="2674937"/>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61" name="Line 17"/>
              <p:cNvSpPr>
                <a:spLocks noChangeShapeType="1"/>
              </p:cNvSpPr>
              <p:nvPr/>
            </p:nvSpPr>
            <p:spPr bwMode="auto">
              <a:xfrm>
                <a:off x="7542212" y="2827337"/>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62" name="Line 18"/>
              <p:cNvSpPr>
                <a:spLocks noChangeShapeType="1"/>
              </p:cNvSpPr>
              <p:nvPr/>
            </p:nvSpPr>
            <p:spPr bwMode="auto">
              <a:xfrm>
                <a:off x="7542212" y="2979737"/>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63" name="Line 19"/>
              <p:cNvSpPr>
                <a:spLocks noChangeShapeType="1"/>
              </p:cNvSpPr>
              <p:nvPr/>
            </p:nvSpPr>
            <p:spPr bwMode="auto">
              <a:xfrm>
                <a:off x="7542212" y="3132137"/>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64" name="Line 20"/>
              <p:cNvSpPr>
                <a:spLocks noChangeShapeType="1"/>
              </p:cNvSpPr>
              <p:nvPr/>
            </p:nvSpPr>
            <p:spPr bwMode="auto">
              <a:xfrm>
                <a:off x="7542212" y="3284537"/>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65" name="Line 21"/>
              <p:cNvSpPr>
                <a:spLocks noChangeShapeType="1"/>
              </p:cNvSpPr>
              <p:nvPr/>
            </p:nvSpPr>
            <p:spPr bwMode="auto">
              <a:xfrm>
                <a:off x="7542212" y="3436937"/>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66" name="Line 22"/>
              <p:cNvSpPr>
                <a:spLocks noChangeShapeType="1"/>
              </p:cNvSpPr>
              <p:nvPr/>
            </p:nvSpPr>
            <p:spPr bwMode="auto">
              <a:xfrm>
                <a:off x="7542212" y="3589337"/>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67" name="Line 23"/>
              <p:cNvSpPr>
                <a:spLocks noChangeShapeType="1"/>
              </p:cNvSpPr>
              <p:nvPr/>
            </p:nvSpPr>
            <p:spPr bwMode="auto">
              <a:xfrm>
                <a:off x="8794750" y="2351088"/>
                <a:ext cx="0" cy="1376363"/>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68" name="Line 24"/>
              <p:cNvSpPr>
                <a:spLocks noChangeShapeType="1"/>
              </p:cNvSpPr>
              <p:nvPr/>
            </p:nvSpPr>
            <p:spPr bwMode="auto">
              <a:xfrm>
                <a:off x="9120187" y="2349500"/>
                <a:ext cx="0" cy="1376362"/>
              </a:xfrm>
              <a:prstGeom prst="line">
                <a:avLst/>
              </a:prstGeom>
              <a:noFill/>
              <a:ln w="25400">
                <a:solidFill>
                  <a:srgbClr val="000000"/>
                </a:solidFill>
                <a:round/>
                <a:headEnd type="none" w="sm" len="sm"/>
                <a:tailEnd type="none" w="sm" len="sm"/>
              </a:ln>
              <a:effectLst/>
            </p:spPr>
            <p:txBody>
              <a:bodyPr/>
              <a:lstStyle/>
              <a:p>
                <a:endParaRPr lang="bg-BG" dirty="0"/>
              </a:p>
            </p:txBody>
          </p:sp>
        </p:grpSp>
        <p:sp>
          <p:nvSpPr>
            <p:cNvPr id="492614" name="Text Box 70"/>
            <p:cNvSpPr txBox="1">
              <a:spLocks noChangeArrowheads="1"/>
            </p:cNvSpPr>
            <p:nvPr/>
          </p:nvSpPr>
          <p:spPr bwMode="auto">
            <a:xfrm>
              <a:off x="6371636" y="1143000"/>
              <a:ext cx="3944862" cy="1015663"/>
            </a:xfrm>
            <a:prstGeom prst="rect">
              <a:avLst/>
            </a:prstGeom>
            <a:noFill/>
            <a:ln w="9525">
              <a:noFill/>
              <a:miter lim="800000"/>
              <a:headEnd/>
              <a:tailEnd/>
            </a:ln>
            <a:effectLst/>
          </p:spPr>
          <p:txBody>
            <a:bodyPr wrap="none">
              <a:spAutoFit/>
            </a:bodyPr>
            <a:lstStyle/>
            <a:p>
              <a:pPr>
                <a:lnSpc>
                  <a:spcPct val="100000"/>
                </a:lnSpc>
              </a:pPr>
              <a:r>
                <a:rPr lang="en-US" sz="3200" dirty="0">
                  <a:solidFill>
                    <a:srgbClr val="F3CD60"/>
                  </a:solidFill>
                  <a:effectLst>
                    <a:outerShdw blurRad="38100" dist="38100" dir="2700000" algn="tl">
                      <a:srgbClr val="000000">
                        <a:alpha val="43137"/>
                      </a:srgbClr>
                    </a:outerShdw>
                  </a:effectLst>
                </a:rPr>
                <a:t>Selection</a:t>
              </a:r>
            </a:p>
            <a:p>
              <a:pPr>
                <a:lnSpc>
                  <a:spcPct val="100000"/>
                </a:lnSpc>
              </a:pPr>
              <a:r>
                <a:rPr lang="en-US" sz="2800" dirty="0">
                  <a:solidFill>
                    <a:srgbClr val="EBFFD2"/>
                  </a:solidFill>
                  <a:effectLst>
                    <a:outerShdw blurRad="38100" dist="38100" dir="2700000" algn="tl">
                      <a:srgbClr val="000000">
                        <a:alpha val="43137"/>
                      </a:srgbClr>
                    </a:outerShdw>
                  </a:effectLst>
                </a:rPr>
                <a:t>Take a subset of the rows</a:t>
              </a:r>
            </a:p>
          </p:txBody>
        </p:sp>
      </p:grpSp>
      <p:grpSp>
        <p:nvGrpSpPr>
          <p:cNvPr id="10" name="Group 9"/>
          <p:cNvGrpSpPr/>
          <p:nvPr/>
        </p:nvGrpSpPr>
        <p:grpSpPr>
          <a:xfrm>
            <a:off x="1127124" y="1125792"/>
            <a:ext cx="4738688" cy="2912808"/>
            <a:chOff x="1127124" y="1125792"/>
            <a:chExt cx="4738688" cy="2912808"/>
          </a:xfrm>
        </p:grpSpPr>
        <p:sp>
          <p:nvSpPr>
            <p:cNvPr id="5" name="Rounded Rectangle 4"/>
            <p:cNvSpPr/>
            <p:nvPr/>
          </p:nvSpPr>
          <p:spPr>
            <a:xfrm>
              <a:off x="1127124" y="1125792"/>
              <a:ext cx="4738688" cy="2912808"/>
            </a:xfrm>
            <a:prstGeom prst="roundRect">
              <a:avLst>
                <a:gd name="adj" fmla="val 3505"/>
              </a:avLst>
            </a:prstGeom>
            <a:solidFill>
              <a:srgbClr val="D9D5C7">
                <a:alpha val="20000"/>
              </a:srgb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6" name="Group 5"/>
            <p:cNvGrpSpPr/>
            <p:nvPr/>
          </p:nvGrpSpPr>
          <p:grpSpPr>
            <a:xfrm>
              <a:off x="2438399" y="2355851"/>
              <a:ext cx="1889125" cy="1377949"/>
              <a:chOff x="2438399" y="2355851"/>
              <a:chExt cx="1889125" cy="1377949"/>
            </a:xfrm>
          </p:grpSpPr>
          <p:sp>
            <p:nvSpPr>
              <p:cNvPr id="492547" name="Rectangle 3"/>
              <p:cNvSpPr>
                <a:spLocks noChangeArrowheads="1"/>
              </p:cNvSpPr>
              <p:nvPr/>
            </p:nvSpPr>
            <p:spPr bwMode="blackWhite">
              <a:xfrm>
                <a:off x="2451099" y="2370138"/>
                <a:ext cx="1841500" cy="1346200"/>
              </a:xfrm>
              <a:prstGeom prst="rect">
                <a:avLst/>
              </a:prstGeom>
              <a:solidFill>
                <a:srgbClr val="FFFFCC"/>
              </a:solidFill>
              <a:ln w="25400">
                <a:solidFill>
                  <a:srgbClr val="000000"/>
                </a:solidFill>
                <a:miter lim="800000"/>
                <a:headEnd/>
                <a:tailEnd/>
              </a:ln>
              <a:effectLst>
                <a:outerShdw dist="89803" dir="2700000" algn="ctr" rotWithShape="0">
                  <a:srgbClr val="000000"/>
                </a:outerShdw>
              </a:effectLst>
            </p:spPr>
            <p:txBody>
              <a:bodyPr wrap="none" anchor="ctr"/>
              <a:lstStyle/>
              <a:p>
                <a:endParaRPr lang="bg-BG" dirty="0"/>
              </a:p>
            </p:txBody>
          </p:sp>
          <p:grpSp>
            <p:nvGrpSpPr>
              <p:cNvPr id="2" name="Group 6"/>
              <p:cNvGrpSpPr>
                <a:grpSpLocks/>
              </p:cNvGrpSpPr>
              <p:nvPr/>
            </p:nvGrpSpPr>
            <p:grpSpPr bwMode="auto">
              <a:xfrm>
                <a:off x="2733675" y="2381250"/>
                <a:ext cx="1274763" cy="1327150"/>
                <a:chOff x="1244" y="1460"/>
                <a:chExt cx="803" cy="836"/>
              </a:xfrm>
            </p:grpSpPr>
            <p:sp>
              <p:nvSpPr>
                <p:cNvPr id="492551" name="Rectangle 7"/>
                <p:cNvSpPr>
                  <a:spLocks noChangeArrowheads="1"/>
                </p:cNvSpPr>
                <p:nvPr/>
              </p:nvSpPr>
              <p:spPr bwMode="ltGray">
                <a:xfrm>
                  <a:off x="1244" y="1460"/>
                  <a:ext cx="425" cy="836"/>
                </a:xfrm>
                <a:prstGeom prst="rect">
                  <a:avLst/>
                </a:prstGeom>
                <a:solidFill>
                  <a:schemeClr val="accent1"/>
                </a:solidFill>
                <a:ln w="9525">
                  <a:solidFill>
                    <a:schemeClr val="tx1"/>
                  </a:solidFill>
                  <a:miter lim="800000"/>
                  <a:headEnd/>
                  <a:tailEnd/>
                </a:ln>
                <a:effectLst/>
              </p:spPr>
              <p:txBody>
                <a:bodyPr wrap="none" anchor="ctr"/>
                <a:lstStyle/>
                <a:p>
                  <a:endParaRPr lang="bg-BG" dirty="0"/>
                </a:p>
              </p:txBody>
            </p:sp>
            <p:sp>
              <p:nvSpPr>
                <p:cNvPr id="492552" name="Rectangle 8"/>
                <p:cNvSpPr>
                  <a:spLocks noChangeArrowheads="1"/>
                </p:cNvSpPr>
                <p:nvPr/>
              </p:nvSpPr>
              <p:spPr bwMode="ltGray">
                <a:xfrm>
                  <a:off x="1852" y="1460"/>
                  <a:ext cx="195" cy="836"/>
                </a:xfrm>
                <a:prstGeom prst="rect">
                  <a:avLst/>
                </a:prstGeom>
                <a:solidFill>
                  <a:schemeClr val="accent1"/>
                </a:solidFill>
                <a:ln w="9525">
                  <a:solidFill>
                    <a:schemeClr val="tx1"/>
                  </a:solidFill>
                  <a:miter lim="800000"/>
                  <a:headEnd/>
                  <a:tailEnd/>
                </a:ln>
                <a:effectLst/>
              </p:spPr>
              <p:txBody>
                <a:bodyPr wrap="none" anchor="ctr"/>
                <a:lstStyle/>
                <a:p>
                  <a:endParaRPr lang="bg-BG" dirty="0"/>
                </a:p>
              </p:txBody>
            </p:sp>
          </p:grpSp>
          <p:sp>
            <p:nvSpPr>
              <p:cNvPr id="492597" name="Line 53"/>
              <p:cNvSpPr>
                <a:spLocks noChangeShapeType="1"/>
              </p:cNvSpPr>
              <p:nvPr/>
            </p:nvSpPr>
            <p:spPr bwMode="auto">
              <a:xfrm>
                <a:off x="3419474" y="2357438"/>
                <a:ext cx="0" cy="1376362"/>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98" name="Line 54"/>
              <p:cNvSpPr>
                <a:spLocks noChangeShapeType="1"/>
              </p:cNvSpPr>
              <p:nvPr/>
            </p:nvSpPr>
            <p:spPr bwMode="auto">
              <a:xfrm>
                <a:off x="2724149" y="2357438"/>
                <a:ext cx="0" cy="1376362"/>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99" name="Line 55"/>
              <p:cNvSpPr>
                <a:spLocks noChangeShapeType="1"/>
              </p:cNvSpPr>
              <p:nvPr/>
            </p:nvSpPr>
            <p:spPr bwMode="auto">
              <a:xfrm>
                <a:off x="2438399" y="2528888"/>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600" name="Line 56"/>
              <p:cNvSpPr>
                <a:spLocks noChangeShapeType="1"/>
              </p:cNvSpPr>
              <p:nvPr/>
            </p:nvSpPr>
            <p:spPr bwMode="auto">
              <a:xfrm>
                <a:off x="2438399" y="2681288"/>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601" name="Line 57"/>
              <p:cNvSpPr>
                <a:spLocks noChangeShapeType="1"/>
              </p:cNvSpPr>
              <p:nvPr/>
            </p:nvSpPr>
            <p:spPr bwMode="auto">
              <a:xfrm>
                <a:off x="2438399" y="2833688"/>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602" name="Line 58"/>
              <p:cNvSpPr>
                <a:spLocks noChangeShapeType="1"/>
              </p:cNvSpPr>
              <p:nvPr/>
            </p:nvSpPr>
            <p:spPr bwMode="auto">
              <a:xfrm>
                <a:off x="2460624" y="2986088"/>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603" name="Line 59"/>
              <p:cNvSpPr>
                <a:spLocks noChangeShapeType="1"/>
              </p:cNvSpPr>
              <p:nvPr/>
            </p:nvSpPr>
            <p:spPr bwMode="auto">
              <a:xfrm>
                <a:off x="2438399" y="3138488"/>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604" name="Line 60"/>
              <p:cNvSpPr>
                <a:spLocks noChangeShapeType="1"/>
              </p:cNvSpPr>
              <p:nvPr/>
            </p:nvSpPr>
            <p:spPr bwMode="auto">
              <a:xfrm>
                <a:off x="2438399" y="3290888"/>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605" name="Line 61"/>
              <p:cNvSpPr>
                <a:spLocks noChangeShapeType="1"/>
              </p:cNvSpPr>
              <p:nvPr/>
            </p:nvSpPr>
            <p:spPr bwMode="auto">
              <a:xfrm>
                <a:off x="2438399" y="3443288"/>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606" name="Line 62"/>
              <p:cNvSpPr>
                <a:spLocks noChangeShapeType="1"/>
              </p:cNvSpPr>
              <p:nvPr/>
            </p:nvSpPr>
            <p:spPr bwMode="auto">
              <a:xfrm>
                <a:off x="2438399" y="3595688"/>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607" name="Line 63"/>
              <p:cNvSpPr>
                <a:spLocks noChangeShapeType="1"/>
              </p:cNvSpPr>
              <p:nvPr/>
            </p:nvSpPr>
            <p:spPr bwMode="auto">
              <a:xfrm>
                <a:off x="3690937" y="2357438"/>
                <a:ext cx="0" cy="1376362"/>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608" name="Line 64"/>
              <p:cNvSpPr>
                <a:spLocks noChangeShapeType="1"/>
              </p:cNvSpPr>
              <p:nvPr/>
            </p:nvSpPr>
            <p:spPr bwMode="auto">
              <a:xfrm>
                <a:off x="4016374" y="2355851"/>
                <a:ext cx="0" cy="1376363"/>
              </a:xfrm>
              <a:prstGeom prst="line">
                <a:avLst/>
              </a:prstGeom>
              <a:noFill/>
              <a:ln w="25400">
                <a:solidFill>
                  <a:srgbClr val="000000"/>
                </a:solidFill>
                <a:round/>
                <a:headEnd type="none" w="sm" len="sm"/>
                <a:tailEnd type="none" w="sm" len="sm"/>
              </a:ln>
              <a:effectLst/>
            </p:spPr>
            <p:txBody>
              <a:bodyPr/>
              <a:lstStyle/>
              <a:p>
                <a:endParaRPr lang="bg-BG" dirty="0"/>
              </a:p>
            </p:txBody>
          </p:sp>
        </p:grpSp>
        <p:sp>
          <p:nvSpPr>
            <p:cNvPr id="492615" name="Text Box 71"/>
            <p:cNvSpPr txBox="1">
              <a:spLocks noChangeArrowheads="1"/>
            </p:cNvSpPr>
            <p:nvPr/>
          </p:nvSpPr>
          <p:spPr bwMode="auto">
            <a:xfrm>
              <a:off x="1279524" y="1219200"/>
              <a:ext cx="4469878" cy="1015663"/>
            </a:xfrm>
            <a:prstGeom prst="rect">
              <a:avLst/>
            </a:prstGeom>
            <a:noFill/>
            <a:ln w="9525">
              <a:noFill/>
              <a:miter lim="800000"/>
              <a:headEnd/>
              <a:tailEnd/>
            </a:ln>
            <a:effectLst/>
          </p:spPr>
          <p:txBody>
            <a:bodyPr wrap="none">
              <a:spAutoFit/>
            </a:bodyPr>
            <a:lstStyle/>
            <a:p>
              <a:pPr>
                <a:lnSpc>
                  <a:spcPct val="100000"/>
                </a:lnSpc>
              </a:pPr>
              <a:r>
                <a:rPr lang="en-US" sz="3200" dirty="0">
                  <a:solidFill>
                    <a:srgbClr val="F3CD60"/>
                  </a:solidFill>
                  <a:effectLst>
                    <a:outerShdw blurRad="38100" dist="38100" dir="2700000" algn="tl">
                      <a:srgbClr val="000000">
                        <a:alpha val="43137"/>
                      </a:srgbClr>
                    </a:outerShdw>
                  </a:effectLst>
                </a:rPr>
                <a:t>Projection</a:t>
              </a:r>
              <a:endParaRPr lang="en-US" sz="2800" dirty="0">
                <a:solidFill>
                  <a:srgbClr val="F3CD60"/>
                </a:solidFill>
                <a:effectLst>
                  <a:outerShdw blurRad="38100" dist="38100" dir="2700000" algn="tl">
                    <a:srgbClr val="000000">
                      <a:alpha val="43137"/>
                    </a:srgbClr>
                  </a:outerShdw>
                </a:effectLst>
              </a:endParaRPr>
            </a:p>
            <a:p>
              <a:pPr>
                <a:lnSpc>
                  <a:spcPct val="100000"/>
                </a:lnSpc>
              </a:pPr>
              <a:r>
                <a:rPr lang="en-US" sz="2800" dirty="0">
                  <a:solidFill>
                    <a:srgbClr val="EBFFD2"/>
                  </a:solidFill>
                  <a:effectLst>
                    <a:outerShdw blurRad="38100" dist="38100" dir="2700000" algn="tl">
                      <a:srgbClr val="000000">
                        <a:alpha val="43137"/>
                      </a:srgbClr>
                    </a:outerShdw>
                  </a:effectLst>
                </a:rPr>
                <a:t>Take a subset of the columns</a:t>
              </a:r>
            </a:p>
          </p:txBody>
        </p:sp>
      </p:grpSp>
      <p:grpSp>
        <p:nvGrpSpPr>
          <p:cNvPr id="12" name="Group 11"/>
          <p:cNvGrpSpPr/>
          <p:nvPr/>
        </p:nvGrpSpPr>
        <p:grpSpPr>
          <a:xfrm>
            <a:off x="1127124" y="4335209"/>
            <a:ext cx="9963263" cy="2141791"/>
            <a:chOff x="1127124" y="4335209"/>
            <a:chExt cx="9963263" cy="2141791"/>
          </a:xfrm>
        </p:grpSpPr>
        <p:sp>
          <p:nvSpPr>
            <p:cNvPr id="77" name="Rounded Rectangle 76"/>
            <p:cNvSpPr/>
            <p:nvPr/>
          </p:nvSpPr>
          <p:spPr>
            <a:xfrm>
              <a:off x="1127124" y="4335209"/>
              <a:ext cx="9963263" cy="2141791"/>
            </a:xfrm>
            <a:prstGeom prst="roundRect">
              <a:avLst>
                <a:gd name="adj" fmla="val 3505"/>
              </a:avLst>
            </a:prstGeom>
            <a:solidFill>
              <a:srgbClr val="D9D5C7">
                <a:alpha val="20000"/>
              </a:srgb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8" name="Group 7"/>
            <p:cNvGrpSpPr/>
            <p:nvPr/>
          </p:nvGrpSpPr>
          <p:grpSpPr>
            <a:xfrm>
              <a:off x="5103812" y="4565808"/>
              <a:ext cx="1866900" cy="1377951"/>
              <a:chOff x="5103812" y="4565808"/>
              <a:chExt cx="1866900" cy="1377951"/>
            </a:xfrm>
          </p:grpSpPr>
          <p:sp>
            <p:nvSpPr>
              <p:cNvPr id="492548" name="Rectangle 4"/>
              <p:cNvSpPr>
                <a:spLocks noChangeArrowheads="1"/>
              </p:cNvSpPr>
              <p:nvPr/>
            </p:nvSpPr>
            <p:spPr bwMode="blackWhite">
              <a:xfrm>
                <a:off x="5116512" y="4580095"/>
                <a:ext cx="1841500" cy="1346200"/>
              </a:xfrm>
              <a:prstGeom prst="rect">
                <a:avLst/>
              </a:prstGeom>
              <a:solidFill>
                <a:srgbClr val="FFFFCC"/>
              </a:solidFill>
              <a:ln w="25400">
                <a:solidFill>
                  <a:srgbClr val="000000"/>
                </a:solidFill>
                <a:miter lim="800000"/>
                <a:headEnd/>
                <a:tailEnd/>
              </a:ln>
              <a:effectLst>
                <a:outerShdw dist="89803" dir="2700000" algn="ctr" rotWithShape="0">
                  <a:srgbClr val="000000"/>
                </a:outerShdw>
              </a:effectLst>
            </p:spPr>
            <p:txBody>
              <a:bodyPr wrap="none" anchor="ctr"/>
              <a:lstStyle/>
              <a:p>
                <a:endParaRPr lang="bg-BG" dirty="0"/>
              </a:p>
            </p:txBody>
          </p:sp>
          <p:sp>
            <p:nvSpPr>
              <p:cNvPr id="492570" name="Rectangle 26"/>
              <p:cNvSpPr>
                <a:spLocks noChangeArrowheads="1"/>
              </p:cNvSpPr>
              <p:nvPr/>
            </p:nvSpPr>
            <p:spPr bwMode="ltGray">
              <a:xfrm>
                <a:off x="6684962" y="4588033"/>
                <a:ext cx="261938" cy="1325562"/>
              </a:xfrm>
              <a:prstGeom prst="rect">
                <a:avLst/>
              </a:prstGeom>
              <a:solidFill>
                <a:schemeClr val="accent1"/>
              </a:solidFill>
              <a:ln w="9525">
                <a:solidFill>
                  <a:schemeClr val="tx1"/>
                </a:solidFill>
                <a:miter lim="800000"/>
                <a:headEnd/>
                <a:tailEnd/>
              </a:ln>
              <a:effectLst/>
            </p:spPr>
            <p:txBody>
              <a:bodyPr wrap="none" anchor="ctr"/>
              <a:lstStyle/>
              <a:p>
                <a:endParaRPr lang="bg-BG" dirty="0"/>
              </a:p>
            </p:txBody>
          </p:sp>
          <p:sp>
            <p:nvSpPr>
              <p:cNvPr id="492572" name="Line 28"/>
              <p:cNvSpPr>
                <a:spLocks noChangeShapeType="1"/>
              </p:cNvSpPr>
              <p:nvPr/>
            </p:nvSpPr>
            <p:spPr bwMode="auto">
              <a:xfrm>
                <a:off x="6084887" y="4567396"/>
                <a:ext cx="0" cy="1376363"/>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73" name="Line 29"/>
              <p:cNvSpPr>
                <a:spLocks noChangeShapeType="1"/>
              </p:cNvSpPr>
              <p:nvPr/>
            </p:nvSpPr>
            <p:spPr bwMode="auto">
              <a:xfrm>
                <a:off x="5389562" y="4567396"/>
                <a:ext cx="0" cy="1376363"/>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74" name="Line 30"/>
              <p:cNvSpPr>
                <a:spLocks noChangeShapeType="1"/>
              </p:cNvSpPr>
              <p:nvPr/>
            </p:nvSpPr>
            <p:spPr bwMode="auto">
              <a:xfrm>
                <a:off x="5103812" y="4738845"/>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75" name="Line 31"/>
              <p:cNvSpPr>
                <a:spLocks noChangeShapeType="1"/>
              </p:cNvSpPr>
              <p:nvPr/>
            </p:nvSpPr>
            <p:spPr bwMode="auto">
              <a:xfrm>
                <a:off x="5103812" y="4891245"/>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76" name="Line 32"/>
              <p:cNvSpPr>
                <a:spLocks noChangeShapeType="1"/>
              </p:cNvSpPr>
              <p:nvPr/>
            </p:nvSpPr>
            <p:spPr bwMode="auto">
              <a:xfrm>
                <a:off x="5103812" y="5043645"/>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77" name="Line 33"/>
              <p:cNvSpPr>
                <a:spLocks noChangeShapeType="1"/>
              </p:cNvSpPr>
              <p:nvPr/>
            </p:nvSpPr>
            <p:spPr bwMode="auto">
              <a:xfrm>
                <a:off x="5103812" y="5196045"/>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78" name="Line 34"/>
              <p:cNvSpPr>
                <a:spLocks noChangeShapeType="1"/>
              </p:cNvSpPr>
              <p:nvPr/>
            </p:nvSpPr>
            <p:spPr bwMode="auto">
              <a:xfrm>
                <a:off x="5103812" y="5348445"/>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79" name="Line 35"/>
              <p:cNvSpPr>
                <a:spLocks noChangeShapeType="1"/>
              </p:cNvSpPr>
              <p:nvPr/>
            </p:nvSpPr>
            <p:spPr bwMode="auto">
              <a:xfrm>
                <a:off x="5103812" y="5500845"/>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80" name="Line 36"/>
              <p:cNvSpPr>
                <a:spLocks noChangeShapeType="1"/>
              </p:cNvSpPr>
              <p:nvPr/>
            </p:nvSpPr>
            <p:spPr bwMode="auto">
              <a:xfrm>
                <a:off x="5103812" y="5653245"/>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81" name="Line 37"/>
              <p:cNvSpPr>
                <a:spLocks noChangeShapeType="1"/>
              </p:cNvSpPr>
              <p:nvPr/>
            </p:nvSpPr>
            <p:spPr bwMode="auto">
              <a:xfrm>
                <a:off x="5103812" y="5805645"/>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82" name="Line 38"/>
              <p:cNvSpPr>
                <a:spLocks noChangeShapeType="1"/>
              </p:cNvSpPr>
              <p:nvPr/>
            </p:nvSpPr>
            <p:spPr bwMode="auto">
              <a:xfrm>
                <a:off x="6356350" y="4567396"/>
                <a:ext cx="0" cy="1376363"/>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83" name="Line 39"/>
              <p:cNvSpPr>
                <a:spLocks noChangeShapeType="1"/>
              </p:cNvSpPr>
              <p:nvPr/>
            </p:nvSpPr>
            <p:spPr bwMode="auto">
              <a:xfrm>
                <a:off x="6681787" y="4565808"/>
                <a:ext cx="0" cy="1376362"/>
              </a:xfrm>
              <a:prstGeom prst="line">
                <a:avLst/>
              </a:prstGeom>
              <a:noFill/>
              <a:ln w="25400">
                <a:solidFill>
                  <a:srgbClr val="000000"/>
                </a:solidFill>
                <a:round/>
                <a:headEnd type="none" w="sm" len="sm"/>
                <a:tailEnd type="none" w="sm" len="sm"/>
              </a:ln>
              <a:effectLst/>
            </p:spPr>
            <p:txBody>
              <a:bodyPr/>
              <a:lstStyle/>
              <a:p>
                <a:endParaRPr lang="bg-BG" dirty="0"/>
              </a:p>
            </p:txBody>
          </p:sp>
        </p:grpSp>
        <p:grpSp>
          <p:nvGrpSpPr>
            <p:cNvPr id="9" name="Group 8"/>
            <p:cNvGrpSpPr/>
            <p:nvPr/>
          </p:nvGrpSpPr>
          <p:grpSpPr>
            <a:xfrm>
              <a:off x="8032750" y="4564221"/>
              <a:ext cx="1866900" cy="1393824"/>
              <a:chOff x="8032750" y="4564221"/>
              <a:chExt cx="1866900" cy="1393824"/>
            </a:xfrm>
          </p:grpSpPr>
          <p:sp>
            <p:nvSpPr>
              <p:cNvPr id="492569" name="Rectangle 25"/>
              <p:cNvSpPr>
                <a:spLocks noChangeArrowheads="1"/>
              </p:cNvSpPr>
              <p:nvPr/>
            </p:nvSpPr>
            <p:spPr bwMode="blackWhite">
              <a:xfrm>
                <a:off x="8045450" y="4581683"/>
                <a:ext cx="1841500" cy="1346200"/>
              </a:xfrm>
              <a:prstGeom prst="rect">
                <a:avLst/>
              </a:prstGeom>
              <a:solidFill>
                <a:srgbClr val="FFFFCC"/>
              </a:solidFill>
              <a:ln w="25400">
                <a:solidFill>
                  <a:srgbClr val="000000"/>
                </a:solidFill>
                <a:miter lim="800000"/>
                <a:headEnd/>
                <a:tailEnd/>
              </a:ln>
              <a:effectLst>
                <a:outerShdw dist="89803" dir="2700000" algn="ctr" rotWithShape="0">
                  <a:srgbClr val="000000"/>
                </a:outerShdw>
              </a:effectLst>
            </p:spPr>
            <p:txBody>
              <a:bodyPr wrap="none" anchor="ctr"/>
              <a:lstStyle/>
              <a:p>
                <a:endParaRPr lang="bg-BG" dirty="0"/>
              </a:p>
            </p:txBody>
          </p:sp>
          <p:sp>
            <p:nvSpPr>
              <p:cNvPr id="492571" name="Rectangle 27"/>
              <p:cNvSpPr>
                <a:spLocks noChangeArrowheads="1"/>
              </p:cNvSpPr>
              <p:nvPr/>
            </p:nvSpPr>
            <p:spPr bwMode="ltGray">
              <a:xfrm>
                <a:off x="8056562" y="4592796"/>
                <a:ext cx="261938" cy="1325563"/>
              </a:xfrm>
              <a:prstGeom prst="rect">
                <a:avLst/>
              </a:prstGeom>
              <a:solidFill>
                <a:schemeClr val="accent1"/>
              </a:solidFill>
              <a:ln w="9525">
                <a:solidFill>
                  <a:schemeClr val="tx1"/>
                </a:solidFill>
                <a:miter lim="800000"/>
                <a:headEnd/>
                <a:tailEnd/>
              </a:ln>
              <a:effectLst/>
            </p:spPr>
            <p:txBody>
              <a:bodyPr wrap="none" anchor="ctr"/>
              <a:lstStyle/>
              <a:p>
                <a:endParaRPr lang="bg-BG" dirty="0"/>
              </a:p>
            </p:txBody>
          </p:sp>
          <p:sp>
            <p:nvSpPr>
              <p:cNvPr id="492584" name="Line 40"/>
              <p:cNvSpPr>
                <a:spLocks noChangeShapeType="1"/>
              </p:cNvSpPr>
              <p:nvPr/>
            </p:nvSpPr>
            <p:spPr bwMode="auto">
              <a:xfrm>
                <a:off x="8745537" y="4581683"/>
                <a:ext cx="0" cy="1376362"/>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85" name="Line 41"/>
              <p:cNvSpPr>
                <a:spLocks noChangeShapeType="1"/>
              </p:cNvSpPr>
              <p:nvPr/>
            </p:nvSpPr>
            <p:spPr bwMode="auto">
              <a:xfrm>
                <a:off x="8318500" y="4568983"/>
                <a:ext cx="0" cy="1376362"/>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86" name="Line 42"/>
              <p:cNvSpPr>
                <a:spLocks noChangeShapeType="1"/>
              </p:cNvSpPr>
              <p:nvPr/>
            </p:nvSpPr>
            <p:spPr bwMode="auto">
              <a:xfrm>
                <a:off x="8032750" y="4740433"/>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87" name="Line 43"/>
              <p:cNvSpPr>
                <a:spLocks noChangeShapeType="1"/>
              </p:cNvSpPr>
              <p:nvPr/>
            </p:nvSpPr>
            <p:spPr bwMode="auto">
              <a:xfrm>
                <a:off x="8032750" y="4892833"/>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88" name="Line 44"/>
              <p:cNvSpPr>
                <a:spLocks noChangeShapeType="1"/>
              </p:cNvSpPr>
              <p:nvPr/>
            </p:nvSpPr>
            <p:spPr bwMode="auto">
              <a:xfrm>
                <a:off x="8032750" y="5045233"/>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89" name="Line 45"/>
              <p:cNvSpPr>
                <a:spLocks noChangeShapeType="1"/>
              </p:cNvSpPr>
              <p:nvPr/>
            </p:nvSpPr>
            <p:spPr bwMode="auto">
              <a:xfrm>
                <a:off x="8032750" y="5197633"/>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90" name="Line 46"/>
              <p:cNvSpPr>
                <a:spLocks noChangeShapeType="1"/>
              </p:cNvSpPr>
              <p:nvPr/>
            </p:nvSpPr>
            <p:spPr bwMode="auto">
              <a:xfrm>
                <a:off x="8032750" y="5350033"/>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91" name="Line 47"/>
              <p:cNvSpPr>
                <a:spLocks noChangeShapeType="1"/>
              </p:cNvSpPr>
              <p:nvPr/>
            </p:nvSpPr>
            <p:spPr bwMode="auto">
              <a:xfrm>
                <a:off x="8032750" y="5502433"/>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92" name="Line 48"/>
              <p:cNvSpPr>
                <a:spLocks noChangeShapeType="1"/>
              </p:cNvSpPr>
              <p:nvPr/>
            </p:nvSpPr>
            <p:spPr bwMode="auto">
              <a:xfrm>
                <a:off x="8032750" y="5654833"/>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93" name="Line 49"/>
              <p:cNvSpPr>
                <a:spLocks noChangeShapeType="1"/>
              </p:cNvSpPr>
              <p:nvPr/>
            </p:nvSpPr>
            <p:spPr bwMode="auto">
              <a:xfrm>
                <a:off x="8032750" y="5807233"/>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94" name="Line 50"/>
              <p:cNvSpPr>
                <a:spLocks noChangeShapeType="1"/>
              </p:cNvSpPr>
              <p:nvPr/>
            </p:nvSpPr>
            <p:spPr bwMode="auto">
              <a:xfrm>
                <a:off x="9285287" y="4568983"/>
                <a:ext cx="0" cy="1376362"/>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95" name="Line 51"/>
              <p:cNvSpPr>
                <a:spLocks noChangeShapeType="1"/>
              </p:cNvSpPr>
              <p:nvPr/>
            </p:nvSpPr>
            <p:spPr bwMode="auto">
              <a:xfrm>
                <a:off x="9610725" y="4567396"/>
                <a:ext cx="0" cy="1376363"/>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96" name="Line 52"/>
              <p:cNvSpPr>
                <a:spLocks noChangeShapeType="1"/>
              </p:cNvSpPr>
              <p:nvPr/>
            </p:nvSpPr>
            <p:spPr bwMode="auto">
              <a:xfrm>
                <a:off x="9037637" y="4564221"/>
                <a:ext cx="0" cy="1376363"/>
              </a:xfrm>
              <a:prstGeom prst="line">
                <a:avLst/>
              </a:prstGeom>
              <a:noFill/>
              <a:ln w="25400">
                <a:solidFill>
                  <a:srgbClr val="000000"/>
                </a:solidFill>
                <a:round/>
                <a:headEnd type="none" w="sm" len="sm"/>
                <a:tailEnd type="none" w="sm" len="sm"/>
              </a:ln>
              <a:effectLst/>
            </p:spPr>
            <p:txBody>
              <a:bodyPr/>
              <a:lstStyle/>
              <a:p>
                <a:endParaRPr lang="bg-BG" dirty="0"/>
              </a:p>
            </p:txBody>
          </p:sp>
        </p:grpSp>
        <p:sp>
          <p:nvSpPr>
            <p:cNvPr id="492609" name="Line 65"/>
            <p:cNvSpPr>
              <a:spLocks noChangeShapeType="1"/>
            </p:cNvSpPr>
            <p:nvPr/>
          </p:nvSpPr>
          <p:spPr bwMode="auto">
            <a:xfrm flipV="1">
              <a:off x="7070726" y="5269071"/>
              <a:ext cx="884237" cy="3175"/>
            </a:xfrm>
            <a:prstGeom prst="line">
              <a:avLst/>
            </a:prstGeom>
            <a:noFill/>
            <a:ln w="50800">
              <a:solidFill>
                <a:schemeClr val="tx1"/>
              </a:solidFill>
              <a:round/>
              <a:headEnd type="stealth" w="med" len="lg"/>
              <a:tailEnd type="stealth" w="med" len="lg"/>
            </a:ln>
            <a:effectLst/>
          </p:spPr>
          <p:txBody>
            <a:bodyPr/>
            <a:lstStyle/>
            <a:p>
              <a:endParaRPr lang="bg-BG" dirty="0"/>
            </a:p>
          </p:txBody>
        </p:sp>
        <p:sp>
          <p:nvSpPr>
            <p:cNvPr id="492610" name="Text Box 66"/>
            <p:cNvSpPr txBox="1">
              <a:spLocks noChangeArrowheads="1"/>
            </p:cNvSpPr>
            <p:nvPr/>
          </p:nvSpPr>
          <p:spPr bwMode="auto">
            <a:xfrm>
              <a:off x="5135050" y="6002023"/>
              <a:ext cx="1811850" cy="400110"/>
            </a:xfrm>
            <a:prstGeom prst="rect">
              <a:avLst/>
            </a:prstGeom>
            <a:noFill/>
            <a:ln w="9525">
              <a:noFill/>
              <a:miter lim="800000"/>
              <a:headEnd/>
              <a:tailEnd/>
            </a:ln>
            <a:effectLst/>
          </p:spPr>
          <p:txBody>
            <a:bodyPr wrap="square">
              <a:spAutoFit/>
            </a:bodyPr>
            <a:lstStyle/>
            <a:p>
              <a:pPr algn="ctr">
                <a:lnSpc>
                  <a:spcPct val="100000"/>
                </a:lnSpc>
              </a:pPr>
              <a:r>
                <a:rPr lang="en-US" sz="2000" dirty="0">
                  <a:solidFill>
                    <a:srgbClr val="EBFFD2"/>
                  </a:solidFill>
                  <a:effectLst>
                    <a:outerShdw blurRad="38100" dist="38100" dir="2700000" algn="tl">
                      <a:srgbClr val="000000">
                        <a:alpha val="43137"/>
                      </a:srgbClr>
                    </a:outerShdw>
                  </a:effectLst>
                </a:rPr>
                <a:t>Table 1</a:t>
              </a:r>
            </a:p>
          </p:txBody>
        </p:sp>
        <p:sp>
          <p:nvSpPr>
            <p:cNvPr id="492611" name="Text Box 67"/>
            <p:cNvSpPr txBox="1">
              <a:spLocks noChangeArrowheads="1"/>
            </p:cNvSpPr>
            <p:nvPr/>
          </p:nvSpPr>
          <p:spPr bwMode="auto">
            <a:xfrm>
              <a:off x="8056562" y="6021133"/>
              <a:ext cx="1830388" cy="396875"/>
            </a:xfrm>
            <a:prstGeom prst="rect">
              <a:avLst/>
            </a:prstGeom>
            <a:noFill/>
            <a:ln w="9525">
              <a:noFill/>
              <a:miter lim="800000"/>
              <a:headEnd/>
              <a:tailEnd/>
            </a:ln>
            <a:effectLst/>
          </p:spPr>
          <p:txBody>
            <a:bodyPr wrap="square">
              <a:spAutoFit/>
            </a:bodyPr>
            <a:lstStyle/>
            <a:p>
              <a:pPr algn="ctr">
                <a:lnSpc>
                  <a:spcPct val="100000"/>
                </a:lnSpc>
              </a:pPr>
              <a:r>
                <a:rPr lang="en-US" sz="2000" dirty="0">
                  <a:solidFill>
                    <a:srgbClr val="EBFFD2"/>
                  </a:solidFill>
                  <a:effectLst>
                    <a:outerShdw blurRad="38100" dist="38100" dir="2700000" algn="tl">
                      <a:srgbClr val="000000">
                        <a:alpha val="43137"/>
                      </a:srgbClr>
                    </a:outerShdw>
                  </a:effectLst>
                </a:rPr>
                <a:t>Table 2</a:t>
              </a:r>
            </a:p>
          </p:txBody>
        </p:sp>
        <p:sp>
          <p:nvSpPr>
            <p:cNvPr id="492616" name="Text Box 72"/>
            <p:cNvSpPr txBox="1">
              <a:spLocks noChangeArrowheads="1"/>
            </p:cNvSpPr>
            <p:nvPr/>
          </p:nvSpPr>
          <p:spPr bwMode="auto">
            <a:xfrm>
              <a:off x="1293812" y="4488021"/>
              <a:ext cx="3013076" cy="1446550"/>
            </a:xfrm>
            <a:prstGeom prst="rect">
              <a:avLst/>
            </a:prstGeom>
            <a:noFill/>
            <a:ln w="9525">
              <a:noFill/>
              <a:miter lim="800000"/>
              <a:headEnd/>
              <a:tailEnd/>
            </a:ln>
            <a:effectLst/>
          </p:spPr>
          <p:txBody>
            <a:bodyPr wrap="square">
              <a:spAutoFit/>
            </a:bodyPr>
            <a:lstStyle/>
            <a:p>
              <a:pPr>
                <a:lnSpc>
                  <a:spcPct val="100000"/>
                </a:lnSpc>
              </a:pPr>
              <a:r>
                <a:rPr lang="en-US" sz="3200" dirty="0">
                  <a:solidFill>
                    <a:srgbClr val="F3CD60"/>
                  </a:solidFill>
                  <a:effectLst>
                    <a:outerShdw blurRad="38100" dist="38100" dir="2700000" algn="tl">
                      <a:srgbClr val="000000">
                        <a:alpha val="43137"/>
                      </a:srgbClr>
                    </a:outerShdw>
                  </a:effectLst>
                </a:rPr>
                <a:t>Join</a:t>
              </a:r>
            </a:p>
            <a:p>
              <a:pPr>
                <a:lnSpc>
                  <a:spcPct val="100000"/>
                </a:lnSpc>
              </a:pPr>
              <a:r>
                <a:rPr lang="en-US" sz="2800" dirty="0">
                  <a:solidFill>
                    <a:srgbClr val="EBFFD2"/>
                  </a:solidFill>
                  <a:effectLst>
                    <a:outerShdw blurRad="38100" dist="38100" dir="2700000" algn="tl">
                      <a:srgbClr val="000000">
                        <a:alpha val="43137"/>
                      </a:srgbClr>
                    </a:outerShdw>
                  </a:effectLst>
                </a:rPr>
                <a:t>Combine tables by</a:t>
              </a:r>
            </a:p>
            <a:p>
              <a:pPr>
                <a:lnSpc>
                  <a:spcPct val="100000"/>
                </a:lnSpc>
              </a:pPr>
              <a:r>
                <a:rPr lang="en-US" sz="2800" dirty="0">
                  <a:solidFill>
                    <a:srgbClr val="EBFFD2"/>
                  </a:solidFill>
                  <a:effectLst>
                    <a:outerShdw blurRad="38100" dist="38100" dir="2700000" algn="tl">
                      <a:srgbClr val="000000">
                        <a:alpha val="43137"/>
                      </a:srgbClr>
                    </a:outerShdw>
                  </a:effectLst>
                </a:rPr>
                <a:t>some column</a:t>
              </a:r>
            </a:p>
          </p:txBody>
        </p:sp>
      </p:grpSp>
      <p:sp>
        <p:nvSpPr>
          <p:cNvPr id="4" name="Slide Number Placeholder 3"/>
          <p:cNvSpPr>
            <a:spLocks noGrp="1"/>
          </p:cNvSpPr>
          <p:nvPr>
            <p:ph type="sldNum" sz="quarter" idx="4"/>
          </p:nvPr>
        </p:nvSpPr>
        <p:spPr/>
        <p:txBody>
          <a:bodyPr/>
          <a:lstStyle/>
          <a:p>
            <a:fld id="{C014DD1E-5D91-48A3-AD6D-45FBA980D106}" type="slidenum">
              <a:rPr lang="en-US" smtClean="0"/>
              <a:pPr/>
              <a:t>8</a:t>
            </a:fld>
            <a:endParaRPr lang="en-US" dirty="0"/>
          </a:p>
        </p:txBody>
      </p:sp>
    </p:spTree>
    <p:extLst>
      <p:ext uri="{BB962C8B-B14F-4D97-AF65-F5344CB8AC3E}">
        <p14:creationId xmlns:p14="http://schemas.microsoft.com/office/powerpoint/2010/main" val="227323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3" name="Rectangle 3"/>
          <p:cNvSpPr>
            <a:spLocks noGrp="1" noChangeArrowheads="1"/>
          </p:cNvSpPr>
          <p:nvPr>
            <p:ph idx="1"/>
          </p:nvPr>
        </p:nvSpPr>
        <p:spPr>
          <a:xfrm>
            <a:off x="190413" y="1066800"/>
            <a:ext cx="11804822" cy="5570355"/>
          </a:xfrm>
        </p:spPr>
        <p:txBody>
          <a:bodyPr/>
          <a:lstStyle/>
          <a:p>
            <a:pPr>
              <a:lnSpc>
                <a:spcPct val="100000"/>
              </a:lnSpc>
            </a:pPr>
            <a:r>
              <a:rPr lang="en-US" dirty="0"/>
              <a:t>Selecting all columns from the "departments" table</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sz="2400" dirty="0"/>
          </a:p>
          <a:p>
            <a:pPr>
              <a:lnSpc>
                <a:spcPct val="100000"/>
              </a:lnSpc>
              <a:spcBef>
                <a:spcPts val="1800"/>
              </a:spcBef>
            </a:pPr>
            <a:r>
              <a:rPr lang="en-US" dirty="0"/>
              <a:t>Selecting specific columns</a:t>
            </a:r>
          </a:p>
        </p:txBody>
      </p:sp>
      <p:sp>
        <p:nvSpPr>
          <p:cNvPr id="496642" name="Rectangle 2"/>
          <p:cNvSpPr>
            <a:spLocks noGrp="1" noChangeArrowheads="1"/>
          </p:cNvSpPr>
          <p:nvPr>
            <p:ph type="title"/>
          </p:nvPr>
        </p:nvSpPr>
        <p:spPr/>
        <p:txBody>
          <a:bodyPr/>
          <a:lstStyle/>
          <a:p>
            <a:r>
              <a:rPr lang="en-US" dirty="0"/>
              <a:t>SELECT – Examples</a:t>
            </a:r>
          </a:p>
        </p:txBody>
      </p:sp>
      <p:sp>
        <p:nvSpPr>
          <p:cNvPr id="496644" name="Rectangle 4"/>
          <p:cNvSpPr>
            <a:spLocks noChangeArrowheads="1"/>
          </p:cNvSpPr>
          <p:nvPr/>
        </p:nvSpPr>
        <p:spPr bwMode="auto">
          <a:xfrm>
            <a:off x="2360612" y="1800664"/>
            <a:ext cx="7405688" cy="49244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SELECT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r>
              <a:rPr lang="en-US" sz="2600" b="1" noProof="1">
                <a:solidFill>
                  <a:srgbClr val="F3CD60"/>
                </a:solidFill>
                <a:effectLst>
                  <a:outerShdw blurRad="38100" dist="38100" dir="2700000" algn="tl">
                    <a:srgbClr val="000000">
                      <a:alpha val="43137"/>
                    </a:srgbClr>
                  </a:outerShdw>
                </a:effectLst>
                <a:latin typeface="Consolas" pitchFamily="49" charset="0"/>
                <a:cs typeface="Consolas" pitchFamily="49" charset="0"/>
              </a:rPr>
              <a:t>FROM</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departments;</a:t>
            </a:r>
          </a:p>
        </p:txBody>
      </p:sp>
      <p:sp>
        <p:nvSpPr>
          <p:cNvPr id="496645" name="Rectangle 5"/>
          <p:cNvSpPr>
            <a:spLocks noChangeArrowheads="1"/>
          </p:cNvSpPr>
          <p:nvPr/>
        </p:nvSpPr>
        <p:spPr bwMode="auto">
          <a:xfrm>
            <a:off x="1217612" y="5176130"/>
            <a:ext cx="4953000" cy="89255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3CD60"/>
                </a:solidFill>
                <a:effectLst>
                  <a:outerShdw blurRad="38100" dist="38100" dir="2700000" algn="tl">
                    <a:srgbClr val="000000">
                      <a:alpha val="43137"/>
                    </a:srgbClr>
                  </a:outerShdw>
                </a:effectLst>
                <a:latin typeface="Consolas" pitchFamily="49" charset="0"/>
              </a:rPr>
              <a:t>SELECT</a:t>
            </a:r>
            <a:r>
              <a:rPr lang="en-US" sz="2600" b="1" noProof="1">
                <a:solidFill>
                  <a:schemeClr val="accent1"/>
                </a:solidFill>
                <a:effectLst>
                  <a:outerShdw blurRad="38100" dist="38100" dir="2700000" algn="tl">
                    <a:srgbClr val="000000">
                      <a:alpha val="43137"/>
                    </a:srgbClr>
                  </a:outerShdw>
                </a:effectLst>
                <a:latin typeface="Consolas" pitchFamily="49" charset="0"/>
              </a:rPr>
              <a:t> </a:t>
            </a:r>
            <a:r>
              <a:rPr lang="en-US" sz="2600" b="1" noProof="1">
                <a:solidFill>
                  <a:schemeClr val="tx2"/>
                </a:solidFill>
                <a:effectLst>
                  <a:outerShdw blurRad="38100" dist="38100" dir="2700000" algn="tl">
                    <a:srgbClr val="000000">
                      <a:alpha val="43137"/>
                    </a:srgbClr>
                  </a:outerShdw>
                </a:effectLst>
                <a:latin typeface="Consolas" pitchFamily="49" charset="0"/>
              </a:rPr>
              <a:t>department_id, name</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rPr>
              <a:t>  </a:t>
            </a:r>
            <a:r>
              <a:rPr lang="en-US" sz="2600" b="1" noProof="1">
                <a:solidFill>
                  <a:srgbClr val="F3CD60"/>
                </a:solidFill>
                <a:effectLst>
                  <a:outerShdw blurRad="38100" dist="38100" dir="2700000" algn="tl">
                    <a:srgbClr val="000000">
                      <a:alpha val="43137"/>
                    </a:srgbClr>
                  </a:outerShdw>
                </a:effectLst>
                <a:latin typeface="Consolas" pitchFamily="49" charset="0"/>
              </a:rPr>
              <a:t>FROM</a:t>
            </a:r>
            <a:r>
              <a:rPr lang="en-US" sz="2600" b="1" noProof="1">
                <a:solidFill>
                  <a:schemeClr val="tx2"/>
                </a:solidFill>
                <a:effectLst>
                  <a:outerShdw blurRad="38100" dist="38100" dir="2700000" algn="tl">
                    <a:srgbClr val="000000">
                      <a:alpha val="43137"/>
                    </a:srgbClr>
                  </a:outerShdw>
                </a:effectLst>
                <a:latin typeface="Consolas" pitchFamily="49" charset="0"/>
              </a:rPr>
              <a:t> departments</a:t>
            </a:r>
          </a:p>
        </p:txBody>
      </p:sp>
      <p:graphicFrame>
        <p:nvGraphicFramePr>
          <p:cNvPr id="496646" name="Group 6"/>
          <p:cNvGraphicFramePr>
            <a:graphicFrameLocks noGrp="1"/>
          </p:cNvGraphicFramePr>
          <p:nvPr>
            <p:extLst>
              <p:ext uri="{D42A27DB-BD31-4B8C-83A1-F6EECF244321}">
                <p14:modId xmlns:p14="http://schemas.microsoft.com/office/powerpoint/2010/main" val="1453794897"/>
              </p:ext>
            </p:extLst>
          </p:nvPr>
        </p:nvGraphicFramePr>
        <p:xfrm>
          <a:off x="2360612" y="2514600"/>
          <a:ext cx="7405688" cy="1789176"/>
        </p:xfrm>
        <a:graphic>
          <a:graphicData uri="http://schemas.openxmlformats.org/drawingml/2006/table">
            <a:tbl>
              <a:tblPr/>
              <a:tblGrid>
                <a:gridCol w="1862138">
                  <a:extLst>
                    <a:ext uri="{9D8B030D-6E8A-4147-A177-3AD203B41FA5}">
                      <a16:colId xmlns:a16="http://schemas.microsoft.com/office/drawing/2014/main" val="20000"/>
                    </a:ext>
                  </a:extLst>
                </a:gridCol>
                <a:gridCol w="3959225">
                  <a:extLst>
                    <a:ext uri="{9D8B030D-6E8A-4147-A177-3AD203B41FA5}">
                      <a16:colId xmlns:a16="http://schemas.microsoft.com/office/drawing/2014/main" val="20001"/>
                    </a:ext>
                  </a:extLst>
                </a:gridCol>
                <a:gridCol w="1584325">
                  <a:extLst>
                    <a:ext uri="{9D8B030D-6E8A-4147-A177-3AD203B41FA5}">
                      <a16:colId xmlns:a16="http://schemas.microsoft.com/office/drawing/2014/main" val="20002"/>
                    </a:ext>
                  </a:extLst>
                </a:gridCol>
              </a:tblGrid>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department_id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manager_id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Engineering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12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Tool design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4</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Sales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273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96672" name="Group 32"/>
          <p:cNvGraphicFramePr>
            <a:graphicFrameLocks noGrp="1"/>
          </p:cNvGraphicFramePr>
          <p:nvPr>
            <p:extLst>
              <p:ext uri="{D42A27DB-BD31-4B8C-83A1-F6EECF244321}">
                <p14:modId xmlns:p14="http://schemas.microsoft.com/office/powerpoint/2010/main" val="3326240065"/>
              </p:ext>
            </p:extLst>
          </p:nvPr>
        </p:nvGraphicFramePr>
        <p:xfrm>
          <a:off x="7022660" y="4682196"/>
          <a:ext cx="3796152" cy="1789176"/>
        </p:xfrm>
        <a:graphic>
          <a:graphicData uri="http://schemas.openxmlformats.org/drawingml/2006/table">
            <a:tbl>
              <a:tblPr/>
              <a:tblGrid>
                <a:gridCol w="1817724">
                  <a:extLst>
                    <a:ext uri="{9D8B030D-6E8A-4147-A177-3AD203B41FA5}">
                      <a16:colId xmlns:a16="http://schemas.microsoft.com/office/drawing/2014/main" val="20000"/>
                    </a:ext>
                  </a:extLst>
                </a:gridCol>
                <a:gridCol w="1978428">
                  <a:extLst>
                    <a:ext uri="{9D8B030D-6E8A-4147-A177-3AD203B41FA5}">
                      <a16:colId xmlns:a16="http://schemas.microsoft.com/office/drawing/2014/main" val="20001"/>
                    </a:ext>
                  </a:extLst>
                </a:gridCol>
              </a:tblGrid>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department_id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Engineering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Tool design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Sales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a:t>
                      </a:r>
                      <a:endParaRPr kumimoji="1" lang="bg-BG" sz="1800" b="1" i="0" u="none" strike="noStrike" cap="none" normalizeH="0" baseline="0" noProof="1">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sz="quarter" idx="4"/>
          </p:nvPr>
        </p:nvSpPr>
        <p:spPr/>
        <p:txBody>
          <a:bodyPr/>
          <a:lstStyle/>
          <a:p>
            <a:fld id="{C014DD1E-5D91-48A3-AD6D-45FBA980D106}" type="slidenum">
              <a:rPr lang="en-US" smtClean="0"/>
              <a:pPr/>
              <a:t>9</a:t>
            </a:fld>
            <a:endParaRPr lang="en-US" dirty="0"/>
          </a:p>
        </p:txBody>
      </p:sp>
      <p:sp>
        <p:nvSpPr>
          <p:cNvPr id="9" name="AutoShape 22"/>
          <p:cNvSpPr>
            <a:spLocks noChangeArrowheads="1"/>
          </p:cNvSpPr>
          <p:nvPr/>
        </p:nvSpPr>
        <p:spPr bwMode="auto">
          <a:xfrm>
            <a:off x="1102513" y="2840026"/>
            <a:ext cx="2514600" cy="1054111"/>
          </a:xfrm>
          <a:prstGeom prst="wedgeRoundRectCallout">
            <a:avLst>
              <a:gd name="adj1" fmla="val 53941"/>
              <a:gd name="adj2" fmla="val -9704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List of columns</a:t>
            </a:r>
          </a:p>
          <a:p>
            <a:pPr algn="ctr"/>
            <a:r>
              <a:rPr lang="en-US" sz="2800" noProof="1">
                <a:solidFill>
                  <a:srgbClr val="FFFFFF"/>
                </a:solidFill>
              </a:rPr>
              <a:t>(* for all)</a:t>
            </a:r>
            <a:endParaRPr lang="bg-BG" sz="2800" noProof="1">
              <a:solidFill>
                <a:srgbClr val="FFFFFF"/>
              </a:solidFill>
            </a:endParaRPr>
          </a:p>
        </p:txBody>
      </p:sp>
      <p:sp>
        <p:nvSpPr>
          <p:cNvPr id="10" name="AutoShape 22"/>
          <p:cNvSpPr>
            <a:spLocks noChangeArrowheads="1"/>
          </p:cNvSpPr>
          <p:nvPr/>
        </p:nvSpPr>
        <p:spPr bwMode="auto">
          <a:xfrm>
            <a:off x="5967158" y="2755889"/>
            <a:ext cx="2108454" cy="646687"/>
          </a:xfrm>
          <a:prstGeom prst="wedgeRoundRectCallout">
            <a:avLst>
              <a:gd name="adj1" fmla="val -45213"/>
              <a:gd name="adj2" fmla="val -13098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name</a:t>
            </a:r>
            <a:endParaRPr lang="bg-BG" sz="2800" noProof="1">
              <a:solidFill>
                <a:srgbClr val="FFFFFF"/>
              </a:solidFill>
            </a:endParaRPr>
          </a:p>
        </p:txBody>
      </p:sp>
      <p:sp>
        <p:nvSpPr>
          <p:cNvPr id="3" name="Arrow: Right 2"/>
          <p:cNvSpPr/>
          <p:nvPr/>
        </p:nvSpPr>
        <p:spPr>
          <a:xfrm>
            <a:off x="6320568" y="5386751"/>
            <a:ext cx="552136" cy="471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198516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66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66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66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66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66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66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4" grpId="0" animBg="1"/>
      <p:bldP spid="496645" grpId="0" animBg="1"/>
      <p:bldP spid="9" grpId="0" animBg="1"/>
      <p:bldP spid="10" grpId="0" animBg="1"/>
      <p:bldP spid="3" grpId="0" animBg="1"/>
    </p:bldLst>
  </p:timing>
</p:sld>
</file>

<file path=ppt/theme/theme1.xml><?xml version="1.0" encoding="utf-8"?>
<a:theme xmlns:a="http://schemas.openxmlformats.org/drawingml/2006/main" name="SoftUni 16x9">
  <a:themeElements>
    <a:clrScheme name="Custom 1">
      <a:dk1>
        <a:sysClr val="windowText" lastClr="000000"/>
      </a:dk1>
      <a:lt1>
        <a:sysClr val="window" lastClr="FFFFFF"/>
      </a:lt1>
      <a:dk2>
        <a:srgbClr val="D9D5C7"/>
      </a:dk2>
      <a:lt2>
        <a:srgbClr val="FBEEDC"/>
      </a:lt2>
      <a:accent1>
        <a:srgbClr val="F3BE60"/>
      </a:accent1>
      <a:accent2>
        <a:srgbClr val="00B050"/>
      </a:accent2>
      <a:accent3>
        <a:srgbClr val="3BABFF"/>
      </a:accent3>
      <a:accent4>
        <a:srgbClr val="7030A0"/>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2878</TotalTime>
  <Words>2631</Words>
  <Application>Microsoft Office PowerPoint</Application>
  <PresentationFormat>По избор</PresentationFormat>
  <Paragraphs>406</Paragraphs>
  <Slides>32</Slides>
  <Notes>15</Notes>
  <HiddenSlides>0</HiddenSlides>
  <MMClips>0</MMClips>
  <ScaleCrop>false</ScaleCrop>
  <HeadingPairs>
    <vt:vector size="6" baseType="variant">
      <vt:variant>
        <vt:lpstr>Използвани шрифтове</vt:lpstr>
      </vt:variant>
      <vt:variant>
        <vt:i4>7</vt:i4>
      </vt:variant>
      <vt:variant>
        <vt:lpstr>Тема</vt:lpstr>
      </vt:variant>
      <vt:variant>
        <vt:i4>1</vt:i4>
      </vt:variant>
      <vt:variant>
        <vt:lpstr>Заглавия на слайдовете</vt:lpstr>
      </vt:variant>
      <vt:variant>
        <vt:i4>32</vt:i4>
      </vt:variant>
    </vt:vector>
  </HeadingPairs>
  <TitlesOfParts>
    <vt:vector size="40" baseType="lpstr">
      <vt:lpstr>Arial</vt:lpstr>
      <vt:lpstr>Calibri</vt:lpstr>
      <vt:lpstr>Consolas</vt:lpstr>
      <vt:lpstr>Courier New</vt:lpstr>
      <vt:lpstr>Times</vt:lpstr>
      <vt:lpstr>Wingdings</vt:lpstr>
      <vt:lpstr>Wingdings 2</vt:lpstr>
      <vt:lpstr>SoftUni 16x9</vt:lpstr>
      <vt:lpstr>Basic CRUD in MySQL Server</vt:lpstr>
      <vt:lpstr>Table of Contents</vt:lpstr>
      <vt:lpstr>Questions</vt:lpstr>
      <vt:lpstr>Query Basics</vt:lpstr>
      <vt:lpstr>SQL Queries – Few Examples</vt:lpstr>
      <vt:lpstr>SQL Queries – Few Examples</vt:lpstr>
      <vt:lpstr>Retrieving Data</vt:lpstr>
      <vt:lpstr>Capabilities of SQL SELECT </vt:lpstr>
      <vt:lpstr>SELECT – Examples</vt:lpstr>
      <vt:lpstr>Column Aliases</vt:lpstr>
      <vt:lpstr>Concatenation</vt:lpstr>
      <vt:lpstr>Problem: Employee Summary</vt:lpstr>
      <vt:lpstr>Employee Summary - Solution</vt:lpstr>
      <vt:lpstr>Filtering the Selected Rows</vt:lpstr>
      <vt:lpstr>Other Comparison Conditions</vt:lpstr>
      <vt:lpstr>Comparing with NULL</vt:lpstr>
      <vt:lpstr>Sorting with ORDER BY</vt:lpstr>
      <vt:lpstr>Views</vt:lpstr>
      <vt:lpstr>Views (2)</vt:lpstr>
      <vt:lpstr>Views - Example</vt:lpstr>
      <vt:lpstr>Problem: Top Paid Employee</vt:lpstr>
      <vt:lpstr>Solution: Top Paid Employee</vt:lpstr>
      <vt:lpstr>Writing Data in Tables</vt:lpstr>
      <vt:lpstr>Inserting Data</vt:lpstr>
      <vt:lpstr>Inserting Data (2)</vt:lpstr>
      <vt:lpstr>Modifying Existing Records</vt:lpstr>
      <vt:lpstr>Deleting Data</vt:lpstr>
      <vt:lpstr>Updating Data</vt:lpstr>
      <vt:lpstr>Summary</vt:lpstr>
      <vt:lpstr>Basic CRUD in MySQL Server</vt:lpstr>
      <vt:lpstr>License</vt:lpstr>
      <vt:lpstr>Free Trainings @ Software University</vt:lpstr>
    </vt:vector>
  </TitlesOfParts>
  <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CRUD </dc:title>
  <dc:subject>DB Basics Practical Couse @ SoftUni</dc:subject>
  <dc:creator>Software University Foundation</dc:creator>
  <cp:keywords>Databases, SQL, programming, SoftUni, Software University, programming, software development, software engineering, course, database systems</cp:keywords>
  <dc:description>https://softuni.bg/courses/databases-basics-mysql</dc:description>
  <cp:lastModifiedBy>iskren ivanov</cp:lastModifiedBy>
  <cp:revision>141</cp:revision>
  <dcterms:created xsi:type="dcterms:W3CDTF">2014-01-02T17:00:34Z</dcterms:created>
  <dcterms:modified xsi:type="dcterms:W3CDTF">2017-08-07T15:30:18Z</dcterms:modified>
  <cp:category>db;databases;sql;programming;computer programming;software development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